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7"/>
  </p:notesMasterIdLst>
  <p:sldIdLst>
    <p:sldId id="257" r:id="rId6"/>
    <p:sldId id="261" r:id="rId7"/>
    <p:sldId id="258" r:id="rId8"/>
    <p:sldId id="264" r:id="rId9"/>
    <p:sldId id="289" r:id="rId10"/>
    <p:sldId id="263" r:id="rId11"/>
    <p:sldId id="291" r:id="rId12"/>
    <p:sldId id="262" r:id="rId13"/>
    <p:sldId id="265" r:id="rId14"/>
    <p:sldId id="259" r:id="rId15"/>
    <p:sldId id="268" r:id="rId16"/>
    <p:sldId id="266" r:id="rId17"/>
    <p:sldId id="267" r:id="rId18"/>
    <p:sldId id="279" r:id="rId19"/>
    <p:sldId id="280" r:id="rId20"/>
    <p:sldId id="284" r:id="rId21"/>
    <p:sldId id="285" r:id="rId22"/>
    <p:sldId id="286" r:id="rId23"/>
    <p:sldId id="278" r:id="rId24"/>
    <p:sldId id="282" r:id="rId25"/>
    <p:sldId id="283" r:id="rId26"/>
    <p:sldId id="287" r:id="rId27"/>
    <p:sldId id="288" r:id="rId28"/>
    <p:sldId id="290" r:id="rId29"/>
    <p:sldId id="271" r:id="rId30"/>
    <p:sldId id="276" r:id="rId31"/>
    <p:sldId id="270" r:id="rId32"/>
    <p:sldId id="272" r:id="rId33"/>
    <p:sldId id="269" r:id="rId34"/>
    <p:sldId id="275" r:id="rId35"/>
    <p:sldId id="274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FAECC-A0C6-4105-9585-09815147149C}" v="56" dt="2021-03-08T09:25:04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cdf420d-3d1b-463e-9173-44ff0cd1b36a" providerId="ADAL" clId="{61CDEF27-D9B5-426A-BE3E-585CC462D88B}"/>
    <pc:docChg chg="custSel addSld modSld">
      <pc:chgData name="Pascalle Cup" userId="acdf420d-3d1b-463e-9173-44ff0cd1b36a" providerId="ADAL" clId="{61CDEF27-D9B5-426A-BE3E-585CC462D88B}" dt="2021-03-08T09:20:13.850" v="26" actId="20577"/>
      <pc:docMkLst>
        <pc:docMk/>
      </pc:docMkLst>
      <pc:sldChg chg="delSp modSp new mod">
        <pc:chgData name="Pascalle Cup" userId="acdf420d-3d1b-463e-9173-44ff0cd1b36a" providerId="ADAL" clId="{61CDEF27-D9B5-426A-BE3E-585CC462D88B}" dt="2021-03-08T09:20:13.850" v="26" actId="20577"/>
        <pc:sldMkLst>
          <pc:docMk/>
          <pc:sldMk cId="2862495921" sldId="290"/>
        </pc:sldMkLst>
        <pc:spChg chg="del">
          <ac:chgData name="Pascalle Cup" userId="acdf420d-3d1b-463e-9173-44ff0cd1b36a" providerId="ADAL" clId="{61CDEF27-D9B5-426A-BE3E-585CC462D88B}" dt="2021-03-08T09:19:44.833" v="11" actId="478"/>
          <ac:spMkLst>
            <pc:docMk/>
            <pc:sldMk cId="2862495921" sldId="290"/>
            <ac:spMk id="2" creationId="{1D39583C-3441-481C-9F95-44E34BD6781A}"/>
          </ac:spMkLst>
        </pc:spChg>
        <pc:spChg chg="mod">
          <ac:chgData name="Pascalle Cup" userId="acdf420d-3d1b-463e-9173-44ff0cd1b36a" providerId="ADAL" clId="{61CDEF27-D9B5-426A-BE3E-585CC462D88B}" dt="2021-03-08T09:20:13.850" v="26" actId="20577"/>
          <ac:spMkLst>
            <pc:docMk/>
            <pc:sldMk cId="2862495921" sldId="290"/>
            <ac:spMk id="3" creationId="{936CBB90-863C-41E7-ABE4-490852175703}"/>
          </ac:spMkLst>
        </pc:spChg>
        <pc:spChg chg="del">
          <ac:chgData name="Pascalle Cup" userId="acdf420d-3d1b-463e-9173-44ff0cd1b36a" providerId="ADAL" clId="{61CDEF27-D9B5-426A-BE3E-585CC462D88B}" dt="2021-03-08T09:19:47.193" v="12" actId="478"/>
          <ac:spMkLst>
            <pc:docMk/>
            <pc:sldMk cId="2862495921" sldId="290"/>
            <ac:spMk id="4" creationId="{D447F8A0-5BDF-4C53-AB55-00E44123A94A}"/>
          </ac:spMkLst>
        </pc:spChg>
      </pc:sldChg>
    </pc:docChg>
  </pc:docChgLst>
  <pc:docChgLst>
    <pc:chgData name="Pascalle Cup" userId="S::p.cup@helicon.nl::acdf420d-3d1b-463e-9173-44ff0cd1b36a" providerId="AD" clId="Web-{666FAECC-A0C6-4105-9585-09815147149C}"/>
    <pc:docChg chg="addSld modSld">
      <pc:chgData name="Pascalle Cup" userId="S::p.cup@helicon.nl::acdf420d-3d1b-463e-9173-44ff0cd1b36a" providerId="AD" clId="Web-{666FAECC-A0C6-4105-9585-09815147149C}" dt="2021-03-08T09:25:04.496" v="54" actId="20577"/>
      <pc:docMkLst>
        <pc:docMk/>
      </pc:docMkLst>
      <pc:sldChg chg="modSp new">
        <pc:chgData name="Pascalle Cup" userId="S::p.cup@helicon.nl::acdf420d-3d1b-463e-9173-44ff0cd1b36a" providerId="AD" clId="Web-{666FAECC-A0C6-4105-9585-09815147149C}" dt="2021-03-08T09:25:04.496" v="54" actId="20577"/>
        <pc:sldMkLst>
          <pc:docMk/>
          <pc:sldMk cId="3695429495" sldId="291"/>
        </pc:sldMkLst>
        <pc:spChg chg="mod">
          <ac:chgData name="Pascalle Cup" userId="S::p.cup@helicon.nl::acdf420d-3d1b-463e-9173-44ff0cd1b36a" providerId="AD" clId="Web-{666FAECC-A0C6-4105-9585-09815147149C}" dt="2021-03-08T09:25:04.496" v="54" actId="20577"/>
          <ac:spMkLst>
            <pc:docMk/>
            <pc:sldMk cId="3695429495" sldId="291"/>
            <ac:spMk id="2" creationId="{6D2F41FC-E40C-4333-A45F-97CEDE680D2D}"/>
          </ac:spMkLst>
        </pc:spChg>
        <pc:spChg chg="mod">
          <ac:chgData name="Pascalle Cup" userId="S::p.cup@helicon.nl::acdf420d-3d1b-463e-9173-44ff0cd1b36a" providerId="AD" clId="Web-{666FAECC-A0C6-4105-9585-09815147149C}" dt="2021-03-08T09:24:44.574" v="48" actId="20577"/>
          <ac:spMkLst>
            <pc:docMk/>
            <pc:sldMk cId="3695429495" sldId="291"/>
            <ac:spMk id="3" creationId="{EC2667F2-92E5-426A-98A7-8022066997F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9A6E4-F282-4042-BD84-2A77E9D0FFBD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A01B9EC2-2ACB-4F68-9DE5-1949D12C5837}">
      <dgm:prSet custT="1"/>
      <dgm:spPr/>
      <dgm:t>
        <a:bodyPr/>
        <a:lstStyle/>
        <a:p>
          <a:r>
            <a:rPr lang="nl-NL" sz="1800" dirty="0"/>
            <a:t>Heb je GO van docenten en </a:t>
          </a:r>
          <a:r>
            <a:rPr lang="nl-NL" sz="1800" dirty="0" err="1"/>
            <a:t>opdracht-gever</a:t>
          </a:r>
          <a:r>
            <a:rPr lang="nl-NL" sz="1800" dirty="0"/>
            <a:t>? </a:t>
          </a:r>
        </a:p>
      </dgm:t>
    </dgm:pt>
    <dgm:pt modelId="{7DF5BC0E-1C00-4702-B13C-86E99F5F56DD}" type="parTrans" cxnId="{41C69D52-F4CC-4A45-B2C4-AFB23B7CFC09}">
      <dgm:prSet/>
      <dgm:spPr/>
      <dgm:t>
        <a:bodyPr/>
        <a:lstStyle/>
        <a:p>
          <a:endParaRPr lang="nl-NL"/>
        </a:p>
      </dgm:t>
    </dgm:pt>
    <dgm:pt modelId="{6239AD5E-8CA5-4EF9-B68D-6CBB6F91B1F0}" type="sibTrans" cxnId="{41C69D52-F4CC-4A45-B2C4-AFB23B7CFC09}">
      <dgm:prSet/>
      <dgm:spPr/>
      <dgm:t>
        <a:bodyPr/>
        <a:lstStyle/>
        <a:p>
          <a:endParaRPr lang="nl-NL"/>
        </a:p>
      </dgm:t>
    </dgm:pt>
    <dgm:pt modelId="{AE7DCBC1-A21B-4060-866B-D2CDC5A57E6E}">
      <dgm:prSet custT="1"/>
      <dgm:spPr/>
      <dgm:t>
        <a:bodyPr/>
        <a:lstStyle/>
        <a:p>
          <a:r>
            <a:rPr lang="nl-NL" sz="1800" dirty="0"/>
            <a:t>Dan ga je concrete teksten maken voor platforms</a:t>
          </a:r>
        </a:p>
      </dgm:t>
    </dgm:pt>
    <dgm:pt modelId="{4AF2DC85-0371-4A33-87B7-DF7D635E0D34}" type="parTrans" cxnId="{4B51AB7A-C355-49C4-98FC-82135B4D1F3F}">
      <dgm:prSet/>
      <dgm:spPr/>
      <dgm:t>
        <a:bodyPr/>
        <a:lstStyle/>
        <a:p>
          <a:endParaRPr lang="nl-NL"/>
        </a:p>
      </dgm:t>
    </dgm:pt>
    <dgm:pt modelId="{C50EE209-A1D1-4308-AF19-D9133E0E6B23}" type="sibTrans" cxnId="{4B51AB7A-C355-49C4-98FC-82135B4D1F3F}">
      <dgm:prSet/>
      <dgm:spPr/>
      <dgm:t>
        <a:bodyPr/>
        <a:lstStyle/>
        <a:p>
          <a:endParaRPr lang="nl-NL"/>
        </a:p>
      </dgm:t>
    </dgm:pt>
    <dgm:pt modelId="{CB19CCDF-C08F-4A25-97D0-77E9021C20D6}">
      <dgm:prSet custT="1"/>
      <dgm:spPr/>
      <dgm:t>
        <a:bodyPr/>
        <a:lstStyle/>
        <a:p>
          <a:r>
            <a:rPr lang="nl-NL" sz="1800" dirty="0"/>
            <a:t>Dan ga je een digitale uitnodiging maken</a:t>
          </a:r>
        </a:p>
      </dgm:t>
    </dgm:pt>
    <dgm:pt modelId="{3AABA6C9-3FC9-4E36-9F6B-08C421A63F80}" type="parTrans" cxnId="{71D21C8E-BA38-45EB-84DC-FC0B914FF6C2}">
      <dgm:prSet/>
      <dgm:spPr/>
      <dgm:t>
        <a:bodyPr/>
        <a:lstStyle/>
        <a:p>
          <a:endParaRPr lang="nl-NL"/>
        </a:p>
      </dgm:t>
    </dgm:pt>
    <dgm:pt modelId="{47F39F88-C881-4DCE-9C67-387E3E7B1BC8}" type="sibTrans" cxnId="{71D21C8E-BA38-45EB-84DC-FC0B914FF6C2}">
      <dgm:prSet/>
      <dgm:spPr/>
      <dgm:t>
        <a:bodyPr/>
        <a:lstStyle/>
        <a:p>
          <a:endParaRPr lang="nl-NL"/>
        </a:p>
      </dgm:t>
    </dgm:pt>
    <dgm:pt modelId="{D63505CC-7059-4585-BEC5-312D2D6801F7}">
      <dgm:prSet custT="1"/>
      <dgm:spPr/>
      <dgm:t>
        <a:bodyPr/>
        <a:lstStyle/>
        <a:p>
          <a:r>
            <a:rPr lang="nl-NL" sz="1800" dirty="0"/>
            <a:t>Die laat je zo snel mogelijk zien aan de </a:t>
          </a:r>
          <a:r>
            <a:rPr lang="nl-NL" sz="1800" dirty="0" err="1"/>
            <a:t>opdracht-gever</a:t>
          </a:r>
          <a:r>
            <a:rPr lang="nl-NL" sz="1800" dirty="0"/>
            <a:t> </a:t>
          </a:r>
        </a:p>
      </dgm:t>
    </dgm:pt>
    <dgm:pt modelId="{01B06932-FD9D-4E64-9ACF-E653F7DB753C}" type="parTrans" cxnId="{98F4470F-A08E-4760-91E4-AFC5CCA0D623}">
      <dgm:prSet/>
      <dgm:spPr/>
      <dgm:t>
        <a:bodyPr/>
        <a:lstStyle/>
        <a:p>
          <a:endParaRPr lang="nl-NL"/>
        </a:p>
      </dgm:t>
    </dgm:pt>
    <dgm:pt modelId="{E0BCC616-0C9B-455F-99D7-1338A7363982}" type="sibTrans" cxnId="{98F4470F-A08E-4760-91E4-AFC5CCA0D623}">
      <dgm:prSet/>
      <dgm:spPr/>
      <dgm:t>
        <a:bodyPr/>
        <a:lstStyle/>
        <a:p>
          <a:endParaRPr lang="nl-NL"/>
        </a:p>
      </dgm:t>
    </dgm:pt>
    <dgm:pt modelId="{232F83C1-20E1-4425-867A-D841F9C87C65}">
      <dgm:prSet custT="1"/>
      <dgm:spPr/>
      <dgm:t>
        <a:bodyPr/>
        <a:lstStyle/>
        <a:p>
          <a:r>
            <a:rPr lang="nl-NL" sz="2400" dirty="0"/>
            <a:t>Krijg je hiervoor een GO van de opdrachtgever</a:t>
          </a:r>
        </a:p>
        <a:p>
          <a:r>
            <a:rPr lang="nl-NL" sz="2400" dirty="0"/>
            <a:t>DAN PAS GA JE PLAATSEN EN DELEN! </a:t>
          </a:r>
        </a:p>
      </dgm:t>
    </dgm:pt>
    <dgm:pt modelId="{371F95F5-F8D7-426F-A50B-4DAF063DDB33}" type="sibTrans" cxnId="{0EC062AE-A83C-44ED-9995-856957EE9AEB}">
      <dgm:prSet/>
      <dgm:spPr/>
      <dgm:t>
        <a:bodyPr/>
        <a:lstStyle/>
        <a:p>
          <a:endParaRPr lang="nl-NL"/>
        </a:p>
      </dgm:t>
    </dgm:pt>
    <dgm:pt modelId="{25662E26-F19D-47F3-B5B6-FFE58672877C}" type="parTrans" cxnId="{0EC062AE-A83C-44ED-9995-856957EE9AEB}">
      <dgm:prSet/>
      <dgm:spPr/>
      <dgm:t>
        <a:bodyPr/>
        <a:lstStyle/>
        <a:p>
          <a:endParaRPr lang="nl-NL"/>
        </a:p>
      </dgm:t>
    </dgm:pt>
    <dgm:pt modelId="{BF895C0F-6129-4F43-8F75-D0F27A202DEB}" type="pres">
      <dgm:prSet presAssocID="{C159A6E4-F282-4042-BD84-2A77E9D0FFBD}" presName="Name0" presStyleCnt="0">
        <dgm:presLayoutVars>
          <dgm:dir/>
          <dgm:resizeHandles val="exact"/>
        </dgm:presLayoutVars>
      </dgm:prSet>
      <dgm:spPr/>
    </dgm:pt>
    <dgm:pt modelId="{9B046004-5F3B-46E6-A78F-7A067A6FADA1}" type="pres">
      <dgm:prSet presAssocID="{A01B9EC2-2ACB-4F68-9DE5-1949D12C5837}" presName="node" presStyleLbl="node1" presStyleIdx="0" presStyleCnt="5">
        <dgm:presLayoutVars>
          <dgm:bulletEnabled val="1"/>
        </dgm:presLayoutVars>
      </dgm:prSet>
      <dgm:spPr/>
    </dgm:pt>
    <dgm:pt modelId="{BE35CAF2-E10A-4AB2-9D7A-B8907A7DC042}" type="pres">
      <dgm:prSet presAssocID="{6239AD5E-8CA5-4EF9-B68D-6CBB6F91B1F0}" presName="sibTrans" presStyleLbl="sibTrans2D1" presStyleIdx="0" presStyleCnt="4"/>
      <dgm:spPr/>
    </dgm:pt>
    <dgm:pt modelId="{7E9F5B60-055C-43F8-948F-0D8BE73D730C}" type="pres">
      <dgm:prSet presAssocID="{6239AD5E-8CA5-4EF9-B68D-6CBB6F91B1F0}" presName="connectorText" presStyleLbl="sibTrans2D1" presStyleIdx="0" presStyleCnt="4"/>
      <dgm:spPr/>
    </dgm:pt>
    <dgm:pt modelId="{EC706193-5412-4EE9-B846-4FC09F8D7105}" type="pres">
      <dgm:prSet presAssocID="{AE7DCBC1-A21B-4060-866B-D2CDC5A57E6E}" presName="node" presStyleLbl="node1" presStyleIdx="1" presStyleCnt="5" custScaleX="115023">
        <dgm:presLayoutVars>
          <dgm:bulletEnabled val="1"/>
        </dgm:presLayoutVars>
      </dgm:prSet>
      <dgm:spPr/>
    </dgm:pt>
    <dgm:pt modelId="{762E7007-680A-4BE7-9C3D-B50EA1F375B3}" type="pres">
      <dgm:prSet presAssocID="{C50EE209-A1D1-4308-AF19-D9133E0E6B23}" presName="sibTrans" presStyleLbl="sibTrans2D1" presStyleIdx="1" presStyleCnt="4"/>
      <dgm:spPr/>
    </dgm:pt>
    <dgm:pt modelId="{04F0A395-4920-42E0-BA56-E84D59322AAE}" type="pres">
      <dgm:prSet presAssocID="{C50EE209-A1D1-4308-AF19-D9133E0E6B23}" presName="connectorText" presStyleLbl="sibTrans2D1" presStyleIdx="1" presStyleCnt="4"/>
      <dgm:spPr/>
    </dgm:pt>
    <dgm:pt modelId="{8469C832-DB46-4DD3-9B14-8ED36EFE1A58}" type="pres">
      <dgm:prSet presAssocID="{CB19CCDF-C08F-4A25-97D0-77E9021C20D6}" presName="node" presStyleLbl="node1" presStyleIdx="2" presStyleCnt="5" custScaleX="110968">
        <dgm:presLayoutVars>
          <dgm:bulletEnabled val="1"/>
        </dgm:presLayoutVars>
      </dgm:prSet>
      <dgm:spPr/>
    </dgm:pt>
    <dgm:pt modelId="{A93B3EE2-ABFA-4706-8BF2-4C0AF9456A4E}" type="pres">
      <dgm:prSet presAssocID="{47F39F88-C881-4DCE-9C67-387E3E7B1BC8}" presName="sibTrans" presStyleLbl="sibTrans2D1" presStyleIdx="2" presStyleCnt="4"/>
      <dgm:spPr/>
    </dgm:pt>
    <dgm:pt modelId="{39ABE6EC-4938-4AE1-8CF1-B5F994FA9F47}" type="pres">
      <dgm:prSet presAssocID="{47F39F88-C881-4DCE-9C67-387E3E7B1BC8}" presName="connectorText" presStyleLbl="sibTrans2D1" presStyleIdx="2" presStyleCnt="4"/>
      <dgm:spPr/>
    </dgm:pt>
    <dgm:pt modelId="{6A28D310-4148-4170-8D28-CC86C245FF2E}" type="pres">
      <dgm:prSet presAssocID="{D63505CC-7059-4585-BEC5-312D2D6801F7}" presName="node" presStyleLbl="node1" presStyleIdx="3" presStyleCnt="5">
        <dgm:presLayoutVars>
          <dgm:bulletEnabled val="1"/>
        </dgm:presLayoutVars>
      </dgm:prSet>
      <dgm:spPr/>
    </dgm:pt>
    <dgm:pt modelId="{31B8E147-A52D-469E-AE8E-B9684C44EE09}" type="pres">
      <dgm:prSet presAssocID="{E0BCC616-0C9B-455F-99D7-1338A7363982}" presName="sibTrans" presStyleLbl="sibTrans2D1" presStyleIdx="3" presStyleCnt="4"/>
      <dgm:spPr/>
    </dgm:pt>
    <dgm:pt modelId="{E5782140-E10C-4C83-BD27-91EAB6C69DC6}" type="pres">
      <dgm:prSet presAssocID="{E0BCC616-0C9B-455F-99D7-1338A7363982}" presName="connectorText" presStyleLbl="sibTrans2D1" presStyleIdx="3" presStyleCnt="4"/>
      <dgm:spPr/>
    </dgm:pt>
    <dgm:pt modelId="{96DE1D4E-2784-414E-A3D1-ED5A52204EE5}" type="pres">
      <dgm:prSet presAssocID="{232F83C1-20E1-4425-867A-D841F9C87C65}" presName="node" presStyleLbl="node1" presStyleIdx="4" presStyleCnt="5" custScaleX="293040">
        <dgm:presLayoutVars>
          <dgm:bulletEnabled val="1"/>
        </dgm:presLayoutVars>
      </dgm:prSet>
      <dgm:spPr/>
    </dgm:pt>
  </dgm:ptLst>
  <dgm:cxnLst>
    <dgm:cxn modelId="{98F4470F-A08E-4760-91E4-AFC5CCA0D623}" srcId="{C159A6E4-F282-4042-BD84-2A77E9D0FFBD}" destId="{D63505CC-7059-4585-BEC5-312D2D6801F7}" srcOrd="3" destOrd="0" parTransId="{01B06932-FD9D-4E64-9ACF-E653F7DB753C}" sibTransId="{E0BCC616-0C9B-455F-99D7-1338A7363982}"/>
    <dgm:cxn modelId="{0F11621F-BFDD-4831-AEEB-C8893A7BF8FF}" type="presOf" srcId="{AE7DCBC1-A21B-4060-866B-D2CDC5A57E6E}" destId="{EC706193-5412-4EE9-B846-4FC09F8D7105}" srcOrd="0" destOrd="0" presId="urn:microsoft.com/office/officeart/2005/8/layout/process1"/>
    <dgm:cxn modelId="{4552042B-86EA-4EFF-8D48-736D274C9E47}" type="presOf" srcId="{6239AD5E-8CA5-4EF9-B68D-6CBB6F91B1F0}" destId="{BE35CAF2-E10A-4AB2-9D7A-B8907A7DC042}" srcOrd="0" destOrd="0" presId="urn:microsoft.com/office/officeart/2005/8/layout/process1"/>
    <dgm:cxn modelId="{C1C1CA33-45D9-44BB-8B93-99F674CA6E3E}" type="presOf" srcId="{CB19CCDF-C08F-4A25-97D0-77E9021C20D6}" destId="{8469C832-DB46-4DD3-9B14-8ED36EFE1A58}" srcOrd="0" destOrd="0" presId="urn:microsoft.com/office/officeart/2005/8/layout/process1"/>
    <dgm:cxn modelId="{EFDF1E62-9A7D-4BD4-8033-3EBA6A4F4D36}" type="presOf" srcId="{6239AD5E-8CA5-4EF9-B68D-6CBB6F91B1F0}" destId="{7E9F5B60-055C-43F8-948F-0D8BE73D730C}" srcOrd="1" destOrd="0" presId="urn:microsoft.com/office/officeart/2005/8/layout/process1"/>
    <dgm:cxn modelId="{481F8B62-57E9-43A0-BC21-FD12FE055F36}" type="presOf" srcId="{E0BCC616-0C9B-455F-99D7-1338A7363982}" destId="{E5782140-E10C-4C83-BD27-91EAB6C69DC6}" srcOrd="1" destOrd="0" presId="urn:microsoft.com/office/officeart/2005/8/layout/process1"/>
    <dgm:cxn modelId="{48F5A66E-85E8-47EE-98B3-B1310F0590C9}" type="presOf" srcId="{47F39F88-C881-4DCE-9C67-387E3E7B1BC8}" destId="{39ABE6EC-4938-4AE1-8CF1-B5F994FA9F47}" srcOrd="1" destOrd="0" presId="urn:microsoft.com/office/officeart/2005/8/layout/process1"/>
    <dgm:cxn modelId="{41C69D52-F4CC-4A45-B2C4-AFB23B7CFC09}" srcId="{C159A6E4-F282-4042-BD84-2A77E9D0FFBD}" destId="{A01B9EC2-2ACB-4F68-9DE5-1949D12C5837}" srcOrd="0" destOrd="0" parTransId="{7DF5BC0E-1C00-4702-B13C-86E99F5F56DD}" sibTransId="{6239AD5E-8CA5-4EF9-B68D-6CBB6F91B1F0}"/>
    <dgm:cxn modelId="{4B51AB7A-C355-49C4-98FC-82135B4D1F3F}" srcId="{C159A6E4-F282-4042-BD84-2A77E9D0FFBD}" destId="{AE7DCBC1-A21B-4060-866B-D2CDC5A57E6E}" srcOrd="1" destOrd="0" parTransId="{4AF2DC85-0371-4A33-87B7-DF7D635E0D34}" sibTransId="{C50EE209-A1D1-4308-AF19-D9133E0E6B23}"/>
    <dgm:cxn modelId="{C1D6AC7B-0812-4D38-8054-CCCA1BF32B50}" type="presOf" srcId="{C50EE209-A1D1-4308-AF19-D9133E0E6B23}" destId="{04F0A395-4920-42E0-BA56-E84D59322AAE}" srcOrd="1" destOrd="0" presId="urn:microsoft.com/office/officeart/2005/8/layout/process1"/>
    <dgm:cxn modelId="{EA247B7D-F60E-4980-8C50-F4CC62E9D0D6}" type="presOf" srcId="{C159A6E4-F282-4042-BD84-2A77E9D0FFBD}" destId="{BF895C0F-6129-4F43-8F75-D0F27A202DEB}" srcOrd="0" destOrd="0" presId="urn:microsoft.com/office/officeart/2005/8/layout/process1"/>
    <dgm:cxn modelId="{71D21C8E-BA38-45EB-84DC-FC0B914FF6C2}" srcId="{C159A6E4-F282-4042-BD84-2A77E9D0FFBD}" destId="{CB19CCDF-C08F-4A25-97D0-77E9021C20D6}" srcOrd="2" destOrd="0" parTransId="{3AABA6C9-3FC9-4E36-9F6B-08C421A63F80}" sibTransId="{47F39F88-C881-4DCE-9C67-387E3E7B1BC8}"/>
    <dgm:cxn modelId="{AE6668A3-3EB7-4B35-9AB2-406BD4539B52}" type="presOf" srcId="{E0BCC616-0C9B-455F-99D7-1338A7363982}" destId="{31B8E147-A52D-469E-AE8E-B9684C44EE09}" srcOrd="0" destOrd="0" presId="urn:microsoft.com/office/officeart/2005/8/layout/process1"/>
    <dgm:cxn modelId="{52D3AEA3-8F2B-4BF0-BE9D-FC9FE61B238A}" type="presOf" srcId="{C50EE209-A1D1-4308-AF19-D9133E0E6B23}" destId="{762E7007-680A-4BE7-9C3D-B50EA1F375B3}" srcOrd="0" destOrd="0" presId="urn:microsoft.com/office/officeart/2005/8/layout/process1"/>
    <dgm:cxn modelId="{60A371A5-F357-4624-9DAD-DF714C27FDC7}" type="presOf" srcId="{47F39F88-C881-4DCE-9C67-387E3E7B1BC8}" destId="{A93B3EE2-ABFA-4706-8BF2-4C0AF9456A4E}" srcOrd="0" destOrd="0" presId="urn:microsoft.com/office/officeart/2005/8/layout/process1"/>
    <dgm:cxn modelId="{0EC062AE-A83C-44ED-9995-856957EE9AEB}" srcId="{C159A6E4-F282-4042-BD84-2A77E9D0FFBD}" destId="{232F83C1-20E1-4425-867A-D841F9C87C65}" srcOrd="4" destOrd="0" parTransId="{25662E26-F19D-47F3-B5B6-FFE58672877C}" sibTransId="{371F95F5-F8D7-426F-A50B-4DAF063DDB33}"/>
    <dgm:cxn modelId="{82F45DB8-91A8-4EF8-B01B-5B6549EF37CE}" type="presOf" srcId="{A01B9EC2-2ACB-4F68-9DE5-1949D12C5837}" destId="{9B046004-5F3B-46E6-A78F-7A067A6FADA1}" srcOrd="0" destOrd="0" presId="urn:microsoft.com/office/officeart/2005/8/layout/process1"/>
    <dgm:cxn modelId="{EE669BCB-38C1-4BB2-91E4-A11139ECF82C}" type="presOf" srcId="{D63505CC-7059-4585-BEC5-312D2D6801F7}" destId="{6A28D310-4148-4170-8D28-CC86C245FF2E}" srcOrd="0" destOrd="0" presId="urn:microsoft.com/office/officeart/2005/8/layout/process1"/>
    <dgm:cxn modelId="{B08464EE-F917-47B5-83DE-76BA50CB3D3C}" type="presOf" srcId="{232F83C1-20E1-4425-867A-D841F9C87C65}" destId="{96DE1D4E-2784-414E-A3D1-ED5A52204EE5}" srcOrd="0" destOrd="0" presId="urn:microsoft.com/office/officeart/2005/8/layout/process1"/>
    <dgm:cxn modelId="{C2F07F10-BF1E-40ED-A773-1171EED914A0}" type="presParOf" srcId="{BF895C0F-6129-4F43-8F75-D0F27A202DEB}" destId="{9B046004-5F3B-46E6-A78F-7A067A6FADA1}" srcOrd="0" destOrd="0" presId="urn:microsoft.com/office/officeart/2005/8/layout/process1"/>
    <dgm:cxn modelId="{11A4BE48-AB0C-4899-91E6-B18AF34E258D}" type="presParOf" srcId="{BF895C0F-6129-4F43-8F75-D0F27A202DEB}" destId="{BE35CAF2-E10A-4AB2-9D7A-B8907A7DC042}" srcOrd="1" destOrd="0" presId="urn:microsoft.com/office/officeart/2005/8/layout/process1"/>
    <dgm:cxn modelId="{6900545B-A50F-4C85-8DF3-D90A645DCBE0}" type="presParOf" srcId="{BE35CAF2-E10A-4AB2-9D7A-B8907A7DC042}" destId="{7E9F5B60-055C-43F8-948F-0D8BE73D730C}" srcOrd="0" destOrd="0" presId="urn:microsoft.com/office/officeart/2005/8/layout/process1"/>
    <dgm:cxn modelId="{A07072AD-1252-49CD-91B1-26DD0529FED8}" type="presParOf" srcId="{BF895C0F-6129-4F43-8F75-D0F27A202DEB}" destId="{EC706193-5412-4EE9-B846-4FC09F8D7105}" srcOrd="2" destOrd="0" presId="urn:microsoft.com/office/officeart/2005/8/layout/process1"/>
    <dgm:cxn modelId="{4FDE0CD1-204F-4458-8C83-260BBFE06FFB}" type="presParOf" srcId="{BF895C0F-6129-4F43-8F75-D0F27A202DEB}" destId="{762E7007-680A-4BE7-9C3D-B50EA1F375B3}" srcOrd="3" destOrd="0" presId="urn:microsoft.com/office/officeart/2005/8/layout/process1"/>
    <dgm:cxn modelId="{5832AEBA-82D4-4CDF-BC52-D490FF255B2A}" type="presParOf" srcId="{762E7007-680A-4BE7-9C3D-B50EA1F375B3}" destId="{04F0A395-4920-42E0-BA56-E84D59322AAE}" srcOrd="0" destOrd="0" presId="urn:microsoft.com/office/officeart/2005/8/layout/process1"/>
    <dgm:cxn modelId="{34C99037-BCA9-4473-B2BE-29A6BF6382EE}" type="presParOf" srcId="{BF895C0F-6129-4F43-8F75-D0F27A202DEB}" destId="{8469C832-DB46-4DD3-9B14-8ED36EFE1A58}" srcOrd="4" destOrd="0" presId="urn:microsoft.com/office/officeart/2005/8/layout/process1"/>
    <dgm:cxn modelId="{8EFC2D9C-F33C-4DD4-B56F-77AD4A677E86}" type="presParOf" srcId="{BF895C0F-6129-4F43-8F75-D0F27A202DEB}" destId="{A93B3EE2-ABFA-4706-8BF2-4C0AF9456A4E}" srcOrd="5" destOrd="0" presId="urn:microsoft.com/office/officeart/2005/8/layout/process1"/>
    <dgm:cxn modelId="{B8327690-83CC-43E9-A0C7-33057FE16805}" type="presParOf" srcId="{A93B3EE2-ABFA-4706-8BF2-4C0AF9456A4E}" destId="{39ABE6EC-4938-4AE1-8CF1-B5F994FA9F47}" srcOrd="0" destOrd="0" presId="urn:microsoft.com/office/officeart/2005/8/layout/process1"/>
    <dgm:cxn modelId="{7C339118-5DCC-4357-846D-AA5325225509}" type="presParOf" srcId="{BF895C0F-6129-4F43-8F75-D0F27A202DEB}" destId="{6A28D310-4148-4170-8D28-CC86C245FF2E}" srcOrd="6" destOrd="0" presId="urn:microsoft.com/office/officeart/2005/8/layout/process1"/>
    <dgm:cxn modelId="{7D4D3676-F7CB-4115-95F4-EF226D76A346}" type="presParOf" srcId="{BF895C0F-6129-4F43-8F75-D0F27A202DEB}" destId="{31B8E147-A52D-469E-AE8E-B9684C44EE09}" srcOrd="7" destOrd="0" presId="urn:microsoft.com/office/officeart/2005/8/layout/process1"/>
    <dgm:cxn modelId="{C8D66A99-B660-4946-A443-EF37BD2A89F3}" type="presParOf" srcId="{31B8E147-A52D-469E-AE8E-B9684C44EE09}" destId="{E5782140-E10C-4C83-BD27-91EAB6C69DC6}" srcOrd="0" destOrd="0" presId="urn:microsoft.com/office/officeart/2005/8/layout/process1"/>
    <dgm:cxn modelId="{B9D14ABA-35FE-48AB-9B5E-4C3BDB862E19}" type="presParOf" srcId="{BF895C0F-6129-4F43-8F75-D0F27A202DEB}" destId="{96DE1D4E-2784-414E-A3D1-ED5A52204EE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46004-5F3B-46E6-A78F-7A067A6FADA1}">
      <dsp:nvSpPr>
        <dsp:cNvPr id="0" name=""/>
        <dsp:cNvSpPr/>
      </dsp:nvSpPr>
      <dsp:spPr>
        <a:xfrm>
          <a:off x="10905" y="1572177"/>
          <a:ext cx="1251220" cy="19800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Heb je GO van docenten en </a:t>
          </a:r>
          <a:r>
            <a:rPr lang="nl-NL" sz="1800" kern="1200" dirty="0" err="1"/>
            <a:t>opdracht-gever</a:t>
          </a:r>
          <a:r>
            <a:rPr lang="nl-NL" sz="1800" kern="1200" dirty="0"/>
            <a:t>? </a:t>
          </a:r>
        </a:p>
      </dsp:txBody>
      <dsp:txXfrm>
        <a:off x="47552" y="1608824"/>
        <a:ext cx="1177926" cy="1906801"/>
      </dsp:txXfrm>
    </dsp:sp>
    <dsp:sp modelId="{BE35CAF2-E10A-4AB2-9D7A-B8907A7DC042}">
      <dsp:nvSpPr>
        <dsp:cNvPr id="0" name=""/>
        <dsp:cNvSpPr/>
      </dsp:nvSpPr>
      <dsp:spPr>
        <a:xfrm>
          <a:off x="1387247" y="2407073"/>
          <a:ext cx="265258" cy="310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1387247" y="2469133"/>
        <a:ext cx="185681" cy="186182"/>
      </dsp:txXfrm>
    </dsp:sp>
    <dsp:sp modelId="{EC706193-5412-4EE9-B846-4FC09F8D7105}">
      <dsp:nvSpPr>
        <dsp:cNvPr id="0" name=""/>
        <dsp:cNvSpPr/>
      </dsp:nvSpPr>
      <dsp:spPr>
        <a:xfrm>
          <a:off x="1762613" y="1572177"/>
          <a:ext cx="1439190" cy="1980095"/>
        </a:xfrm>
        <a:prstGeom prst="roundRect">
          <a:avLst>
            <a:gd name="adj" fmla="val 10000"/>
          </a:avLst>
        </a:prstGeom>
        <a:solidFill>
          <a:schemeClr val="accent5">
            <a:hueOff val="93942"/>
            <a:satOff val="9000"/>
            <a:lumOff val="2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Dan ga je concrete teksten maken voor platforms</a:t>
          </a:r>
        </a:p>
      </dsp:txBody>
      <dsp:txXfrm>
        <a:off x="1804765" y="1614329"/>
        <a:ext cx="1354886" cy="1895791"/>
      </dsp:txXfrm>
    </dsp:sp>
    <dsp:sp modelId="{762E7007-680A-4BE7-9C3D-B50EA1F375B3}">
      <dsp:nvSpPr>
        <dsp:cNvPr id="0" name=""/>
        <dsp:cNvSpPr/>
      </dsp:nvSpPr>
      <dsp:spPr>
        <a:xfrm>
          <a:off x="3326926" y="2407073"/>
          <a:ext cx="265258" cy="310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5256"/>
            <a:satOff val="12000"/>
            <a:lumOff val="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3326926" y="2469133"/>
        <a:ext cx="185681" cy="186182"/>
      </dsp:txXfrm>
    </dsp:sp>
    <dsp:sp modelId="{8469C832-DB46-4DD3-9B14-8ED36EFE1A58}">
      <dsp:nvSpPr>
        <dsp:cNvPr id="0" name=""/>
        <dsp:cNvSpPr/>
      </dsp:nvSpPr>
      <dsp:spPr>
        <a:xfrm>
          <a:off x="3702292" y="1572177"/>
          <a:ext cx="1388453" cy="1980095"/>
        </a:xfrm>
        <a:prstGeom prst="roundRect">
          <a:avLst>
            <a:gd name="adj" fmla="val 10000"/>
          </a:avLst>
        </a:prstGeom>
        <a:solidFill>
          <a:schemeClr val="accent5">
            <a:hueOff val="187884"/>
            <a:satOff val="18001"/>
            <a:lumOff val="44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Dan ga je een digitale uitnodiging maken</a:t>
          </a:r>
        </a:p>
      </dsp:txBody>
      <dsp:txXfrm>
        <a:off x="3742958" y="1612843"/>
        <a:ext cx="1307121" cy="1898763"/>
      </dsp:txXfrm>
    </dsp:sp>
    <dsp:sp modelId="{A93B3EE2-ABFA-4706-8BF2-4C0AF9456A4E}">
      <dsp:nvSpPr>
        <dsp:cNvPr id="0" name=""/>
        <dsp:cNvSpPr/>
      </dsp:nvSpPr>
      <dsp:spPr>
        <a:xfrm>
          <a:off x="5215868" y="2407073"/>
          <a:ext cx="265258" cy="310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50511"/>
            <a:satOff val="24001"/>
            <a:lumOff val="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5215868" y="2469133"/>
        <a:ext cx="185681" cy="186182"/>
      </dsp:txXfrm>
    </dsp:sp>
    <dsp:sp modelId="{6A28D310-4148-4170-8D28-CC86C245FF2E}">
      <dsp:nvSpPr>
        <dsp:cNvPr id="0" name=""/>
        <dsp:cNvSpPr/>
      </dsp:nvSpPr>
      <dsp:spPr>
        <a:xfrm>
          <a:off x="5591234" y="1572177"/>
          <a:ext cx="1251220" cy="1980095"/>
        </a:xfrm>
        <a:prstGeom prst="roundRect">
          <a:avLst>
            <a:gd name="adj" fmla="val 10000"/>
          </a:avLst>
        </a:prstGeom>
        <a:solidFill>
          <a:schemeClr val="accent5">
            <a:hueOff val="281825"/>
            <a:satOff val="27001"/>
            <a:lumOff val="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Die laat je zo snel mogelijk zien aan de </a:t>
          </a:r>
          <a:r>
            <a:rPr lang="nl-NL" sz="1800" kern="1200" dirty="0" err="1"/>
            <a:t>opdracht-gever</a:t>
          </a:r>
          <a:r>
            <a:rPr lang="nl-NL" sz="1800" kern="1200" dirty="0"/>
            <a:t> </a:t>
          </a:r>
        </a:p>
      </dsp:txBody>
      <dsp:txXfrm>
        <a:off x="5627881" y="1608824"/>
        <a:ext cx="1177926" cy="1906801"/>
      </dsp:txXfrm>
    </dsp:sp>
    <dsp:sp modelId="{31B8E147-A52D-469E-AE8E-B9684C44EE09}">
      <dsp:nvSpPr>
        <dsp:cNvPr id="0" name=""/>
        <dsp:cNvSpPr/>
      </dsp:nvSpPr>
      <dsp:spPr>
        <a:xfrm>
          <a:off x="6967576" y="2407073"/>
          <a:ext cx="265258" cy="310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6967576" y="2469133"/>
        <a:ext cx="185681" cy="186182"/>
      </dsp:txXfrm>
    </dsp:sp>
    <dsp:sp modelId="{96DE1D4E-2784-414E-A3D1-ED5A52204EE5}">
      <dsp:nvSpPr>
        <dsp:cNvPr id="0" name=""/>
        <dsp:cNvSpPr/>
      </dsp:nvSpPr>
      <dsp:spPr>
        <a:xfrm>
          <a:off x="7342942" y="1572177"/>
          <a:ext cx="3666575" cy="1980095"/>
        </a:xfrm>
        <a:prstGeom prst="roundRect">
          <a:avLst>
            <a:gd name="adj" fmla="val 10000"/>
          </a:avLst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Krijg je hiervoor een GO van de opdrachtgever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DAN PAS GA JE PLAATSEN EN DELEN! </a:t>
          </a:r>
        </a:p>
      </dsp:txBody>
      <dsp:txXfrm>
        <a:off x="7400937" y="1630172"/>
        <a:ext cx="3550585" cy="1864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BDED0-FA84-4F4E-AE16-99D7941ABA47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4E941-EF78-4AC4-A3BA-DAC2C128E3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52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502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784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97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15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276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69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418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07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77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482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50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041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25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25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959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099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20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3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387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32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16555-CD8C-4E0F-B17C-58DDAB5F2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7E7CC0-96B7-49E8-B778-88690755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033A1F-2CD8-4EF4-A1D7-9A7175C9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E78DAA-B787-4572-9785-A39B8E70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F7317-BE97-4FEF-BC56-1DAA3CFF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49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78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57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57353D-C5A3-4FEE-89ED-A6F28264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4B94FF-04E6-43DA-9F09-130C6854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7C8459-5A96-4782-A014-506113FC8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F016-523E-4559-B98B-ACADF36923CA}" type="datetimeFigureOut">
              <a:rPr lang="nl-NL" smtClean="0"/>
              <a:t>8-3-2021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EFE718-E317-4A18-8E0F-613A60511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5E8609-2466-4ED9-B2AA-BCFA85296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43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4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6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9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4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n5U5Ct7NYc?feature=oembed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antenetty.nl/project/woensel-supertol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crypted-tbn0.gstatic.com/images?q=tbn:ANd9GcTBUbK2QPL_z43Z1hVmXIlPRUSehfg-pxQSkQ&amp;usqp=CA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community verbonden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67D2537-05D7-42C3-B89F-0D34B0647A5A}"/>
              </a:ext>
            </a:extLst>
          </p:cNvPr>
          <p:cNvSpPr txBox="1"/>
          <p:nvPr/>
        </p:nvSpPr>
        <p:spPr>
          <a:xfrm>
            <a:off x="8964520" y="4086225"/>
            <a:ext cx="2305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Presentatie maandag 8 maart 2021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87E041A1-9090-4751-BA0F-B4B241834A71}"/>
              </a:ext>
            </a:extLst>
          </p:cNvPr>
          <p:cNvSpPr txBox="1"/>
          <p:nvPr/>
        </p:nvSpPr>
        <p:spPr bwMode="auto">
          <a:xfrm rot="16200000">
            <a:off x="-4589162" y="-511416"/>
            <a:ext cx="11129044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3200" dirty="0">
                <a:latin typeface="+mj-lt"/>
                <a:ea typeface="+mj-ea"/>
                <a:cs typeface="+mj-cs"/>
              </a:rPr>
              <a:t>Hoe ziet dat er deze week uit?! </a:t>
            </a:r>
            <a:endParaRPr lang="nl-NL" sz="3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E6303B6-3F03-4B83-8D88-4D59DA14AAA3}"/>
              </a:ext>
            </a:extLst>
          </p:cNvPr>
          <p:cNvSpPr txBox="1"/>
          <p:nvPr/>
        </p:nvSpPr>
        <p:spPr>
          <a:xfrm>
            <a:off x="1638142" y="592595"/>
            <a:ext cx="3265170" cy="535531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nl-NL" b="1" dirty="0"/>
              <a:t>Woensdag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Aftrap van de dag.</a:t>
            </a:r>
          </a:p>
          <a:p>
            <a:endParaRPr lang="nl-NL" dirty="0"/>
          </a:p>
          <a:p>
            <a:r>
              <a:rPr lang="nl-NL" dirty="0"/>
              <a:t>Helpdesk Financiën </a:t>
            </a:r>
          </a:p>
          <a:p>
            <a:r>
              <a:rPr lang="nl-NL" dirty="0"/>
              <a:t>Tijd om te werken aan tools en maken van afspraken</a:t>
            </a:r>
          </a:p>
          <a:p>
            <a:r>
              <a:rPr lang="nl-NL" dirty="0"/>
              <a:t>De uitrol van de werving voor de bijeenkomst.</a:t>
            </a:r>
          </a:p>
          <a:p>
            <a:endParaRPr lang="nl-NL" dirty="0"/>
          </a:p>
          <a:p>
            <a:r>
              <a:rPr lang="nl-NL" dirty="0"/>
              <a:t>Zelfstandig werken aan projectbeschrijving. </a:t>
            </a:r>
          </a:p>
          <a:p>
            <a:endParaRPr lang="nl-NL" dirty="0"/>
          </a:p>
          <a:p>
            <a:r>
              <a:rPr lang="nl-NL" dirty="0"/>
              <a:t>Docenten hebben contact met de groepen volgens schema en met als leidraad de werkplanning van de groep.</a:t>
            </a:r>
          </a:p>
          <a:p>
            <a:r>
              <a:rPr lang="nl-NL" dirty="0"/>
              <a:t>Vandaag groep 1 t/m 6.</a:t>
            </a:r>
          </a:p>
          <a:p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0A3F7FE-32BF-4873-86EB-3DB12F89EB8A}"/>
              </a:ext>
            </a:extLst>
          </p:cNvPr>
          <p:cNvSpPr txBox="1"/>
          <p:nvPr/>
        </p:nvSpPr>
        <p:spPr>
          <a:xfrm>
            <a:off x="5202713" y="605860"/>
            <a:ext cx="3265170" cy="480131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nl-NL" b="1" dirty="0"/>
              <a:t>Donderdag</a:t>
            </a:r>
          </a:p>
          <a:p>
            <a:endParaRPr lang="nl-NL" b="1" dirty="0"/>
          </a:p>
          <a:p>
            <a:r>
              <a:rPr lang="nl-NL" dirty="0"/>
              <a:t>Aftrap en dan centraal: </a:t>
            </a:r>
          </a:p>
          <a:p>
            <a:r>
              <a:rPr lang="nl-NL" dirty="0"/>
              <a:t>Praktische dingen voor live of online event bespreken.</a:t>
            </a:r>
          </a:p>
          <a:p>
            <a:endParaRPr lang="nl-NL" dirty="0"/>
          </a:p>
          <a:p>
            <a:r>
              <a:rPr lang="nl-NL" dirty="0"/>
              <a:t>Zelfstandig werken: </a:t>
            </a:r>
          </a:p>
          <a:p>
            <a:pPr marL="285750" indent="-285750">
              <a:buFontTx/>
              <a:buChar char="-"/>
            </a:pPr>
            <a:r>
              <a:rPr lang="nl-NL" dirty="0"/>
              <a:t>Projectplan aanvullen en zelfstandig</a:t>
            </a:r>
          </a:p>
          <a:p>
            <a:pPr marL="285750" indent="-285750">
              <a:buFontTx/>
              <a:buChar char="-"/>
            </a:pPr>
            <a:r>
              <a:rPr lang="nl-NL" dirty="0"/>
              <a:t>Verder met de acties voor de werving uitrollen.  </a:t>
            </a:r>
          </a:p>
          <a:p>
            <a:endParaRPr lang="nl-NL" dirty="0"/>
          </a:p>
          <a:p>
            <a:r>
              <a:rPr lang="nl-NL" dirty="0"/>
              <a:t>Docenten hebben contact met de groepen volgens schema en met als leidraad de werkplanning van de groep.</a:t>
            </a:r>
          </a:p>
          <a:p>
            <a:r>
              <a:rPr lang="nl-NL" dirty="0"/>
              <a:t>Vandaag groep 7 t/m 11.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394F9C-28BB-4758-8ADD-EBE9B74566AF}"/>
              </a:ext>
            </a:extLst>
          </p:cNvPr>
          <p:cNvSpPr txBox="1"/>
          <p:nvPr/>
        </p:nvSpPr>
        <p:spPr>
          <a:xfrm>
            <a:off x="8891588" y="605860"/>
            <a:ext cx="2987834" cy="42473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nl-NL" b="1" dirty="0"/>
              <a:t>Vrijdag</a:t>
            </a:r>
          </a:p>
          <a:p>
            <a:endParaRPr lang="nl-NL" dirty="0"/>
          </a:p>
          <a:p>
            <a:r>
              <a:rPr lang="nl-NL" dirty="0"/>
              <a:t>Aftrap van de dag.</a:t>
            </a:r>
          </a:p>
          <a:p>
            <a:endParaRPr lang="nl-NL" dirty="0"/>
          </a:p>
          <a:p>
            <a:r>
              <a:rPr lang="nl-NL" dirty="0"/>
              <a:t>Daarna zelfstandig werken:</a:t>
            </a:r>
          </a:p>
          <a:p>
            <a:r>
              <a:rPr lang="nl-NL" dirty="0"/>
              <a:t>- uitrollen werving  </a:t>
            </a:r>
          </a:p>
          <a:p>
            <a:r>
              <a:rPr lang="nl-NL" dirty="0"/>
              <a:t>- </a:t>
            </a:r>
            <a:r>
              <a:rPr lang="nl-NL" dirty="0" err="1"/>
              <a:t>LA’s</a:t>
            </a:r>
            <a:r>
              <a:rPr lang="nl-NL" dirty="0"/>
              <a:t> </a:t>
            </a:r>
          </a:p>
          <a:p>
            <a:r>
              <a:rPr lang="nl-NL" dirty="0"/>
              <a:t>- voorbereidingen bijeenkomst </a:t>
            </a:r>
          </a:p>
          <a:p>
            <a:r>
              <a:rPr lang="nl-NL" dirty="0"/>
              <a:t>- projectbeschrijving (schrijf mee met de fases en hou beoordelingsformulier erbij).</a:t>
            </a:r>
          </a:p>
          <a:p>
            <a:endParaRPr lang="nl-NL" dirty="0"/>
          </a:p>
          <a:p>
            <a:r>
              <a:rPr lang="nl-NL" dirty="0"/>
              <a:t>Docenten alle groepen langs voor check op samenwerking. </a:t>
            </a:r>
          </a:p>
        </p:txBody>
      </p:sp>
    </p:spTree>
    <p:extLst>
      <p:ext uri="{BB962C8B-B14F-4D97-AF65-F5344CB8AC3E}">
        <p14:creationId xmlns:p14="http://schemas.microsoft.com/office/powerpoint/2010/main" val="216696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8567F43-76B2-4654-94EB-D95B3437F3C7}"/>
              </a:ext>
            </a:extLst>
          </p:cNvPr>
          <p:cNvSpPr txBox="1"/>
          <p:nvPr/>
        </p:nvSpPr>
        <p:spPr>
          <a:xfrm>
            <a:off x="1004887" y="1805672"/>
            <a:ext cx="9482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Maak een werkplanning en taakverdeling en deel die aan het einde van de les. Doel is aantal producten vrijdag af te hebben: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C416B9A-AD25-46AC-B2D7-01CCCFC37873}"/>
              </a:ext>
            </a:extLst>
          </p:cNvPr>
          <p:cNvSpPr txBox="1"/>
          <p:nvPr/>
        </p:nvSpPr>
        <p:spPr>
          <a:xfrm>
            <a:off x="4998246" y="2528024"/>
            <a:ext cx="61055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1.Deadline 1 LA 2</a:t>
            </a:r>
          </a:p>
          <a:p>
            <a:r>
              <a:rPr lang="nl-NL" dirty="0"/>
              <a:t>2.Projectbeschrijving opzet t/m 8</a:t>
            </a:r>
          </a:p>
          <a:p>
            <a:r>
              <a:rPr lang="nl-NL" dirty="0"/>
              <a:t>3.Uitnodiging voor opdrachtgever</a:t>
            </a:r>
          </a:p>
          <a:p>
            <a:r>
              <a:rPr lang="nl-NL" dirty="0"/>
              <a:t>4.Draaiboek definitiever versie </a:t>
            </a:r>
          </a:p>
          <a:p>
            <a:r>
              <a:rPr lang="nl-NL" dirty="0"/>
              <a:t>5.Platform gevonden en tekst klaar staan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86A5628-E9B7-4342-B03E-8938F9DC8669}"/>
              </a:ext>
            </a:extLst>
          </p:cNvPr>
          <p:cNvSpPr txBox="1"/>
          <p:nvPr/>
        </p:nvSpPr>
        <p:spPr bwMode="auto">
          <a:xfrm>
            <a:off x="1004887" y="480109"/>
            <a:ext cx="11129044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000" dirty="0">
                <a:latin typeface="+mj-lt"/>
                <a:ea typeface="+mj-ea"/>
                <a:cs typeface="+mj-cs"/>
              </a:rPr>
              <a:t>Dadelijk tijd voor het maken van een planning:</a:t>
            </a:r>
            <a:endParaRPr lang="nl-NL" sz="4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Afbeelding 10" descr="Afbeelding met geel, lucht&#10;&#10;Automatisch gegenereerde beschrijving">
            <a:extLst>
              <a:ext uri="{FF2B5EF4-FFF2-40B4-BE49-F238E27FC236}">
                <a16:creationId xmlns:a16="http://schemas.microsoft.com/office/drawing/2014/main" id="{71B2EBAE-C745-40AD-86EF-B62A7808D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30" y="2651876"/>
            <a:ext cx="3371850" cy="2498234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E9B7ACB-0B1E-48C2-84CB-982DB4C1DD97}"/>
              </a:ext>
            </a:extLst>
          </p:cNvPr>
          <p:cNvSpPr txBox="1"/>
          <p:nvPr/>
        </p:nvSpPr>
        <p:spPr>
          <a:xfrm>
            <a:off x="5076825" y="4400549"/>
            <a:ext cx="509587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Deze week dus veel ruimte om zelfstandig aan het werk te gaan in de groepen; gebruik die planning voor jezelf én voor de begeleiding door de docenten! </a:t>
            </a:r>
          </a:p>
        </p:txBody>
      </p:sp>
    </p:spTree>
    <p:extLst>
      <p:ext uri="{BB962C8B-B14F-4D97-AF65-F5344CB8AC3E}">
        <p14:creationId xmlns:p14="http://schemas.microsoft.com/office/powerpoint/2010/main" val="7994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person, persoon, teken&#10;&#10;Automatisch gegenereerde beschrijving">
            <a:extLst>
              <a:ext uri="{FF2B5EF4-FFF2-40B4-BE49-F238E27FC236}">
                <a16:creationId xmlns:a16="http://schemas.microsoft.com/office/drawing/2014/main" id="{1F8B725E-0B76-4C8E-9E0D-C375E525A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158383"/>
            <a:ext cx="7924165" cy="59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9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713B755-F7BD-40D1-B7F3-79A69D4D3782}"/>
              </a:ext>
            </a:extLst>
          </p:cNvPr>
          <p:cNvSpPr txBox="1"/>
          <p:nvPr/>
        </p:nvSpPr>
        <p:spPr>
          <a:xfrm>
            <a:off x="1042988" y="769486"/>
            <a:ext cx="8539162" cy="658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ontwikkeling van de community ’s</a:t>
            </a:r>
            <a:endParaRPr lang="nl-N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F591FA-1CAC-4DBA-81DD-ECC9F966B9E1}"/>
              </a:ext>
            </a:extLst>
          </p:cNvPr>
          <p:cNvSpPr txBox="1"/>
          <p:nvPr/>
        </p:nvSpPr>
        <p:spPr>
          <a:xfrm>
            <a:off x="1042988" y="156793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Community building als een vak! </a:t>
            </a:r>
          </a:p>
        </p:txBody>
      </p:sp>
    </p:spTree>
    <p:extLst>
      <p:ext uri="{BB962C8B-B14F-4D97-AF65-F5344CB8AC3E}">
        <p14:creationId xmlns:p14="http://schemas.microsoft.com/office/powerpoint/2010/main" val="327409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713B755-F7BD-40D1-B7F3-79A69D4D3782}"/>
              </a:ext>
            </a:extLst>
          </p:cNvPr>
          <p:cNvSpPr txBox="1"/>
          <p:nvPr/>
        </p:nvSpPr>
        <p:spPr>
          <a:xfrm>
            <a:off x="1042988" y="769486"/>
            <a:ext cx="8539162" cy="658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ontwikkeling van de community ’s</a:t>
            </a:r>
            <a:endParaRPr lang="nl-N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F591FA-1CAC-4DBA-81DD-ECC9F966B9E1}"/>
              </a:ext>
            </a:extLst>
          </p:cNvPr>
          <p:cNvSpPr txBox="1"/>
          <p:nvPr/>
        </p:nvSpPr>
        <p:spPr>
          <a:xfrm>
            <a:off x="1042988" y="156793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Community building als een vak!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B7C03-198F-6949-8D09-47D861CE3B8C}"/>
              </a:ext>
            </a:extLst>
          </p:cNvPr>
          <p:cNvSpPr txBox="1"/>
          <p:nvPr/>
        </p:nvSpPr>
        <p:spPr>
          <a:xfrm>
            <a:off x="1042988" y="2434842"/>
            <a:ext cx="87316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NL" sz="2400" dirty="0"/>
              <a:t>Hoe krijg je mensen/bedrijven zo ver dat ze zich bij je Community willen aansluiten?</a:t>
            </a:r>
          </a:p>
          <a:p>
            <a:pPr marL="342900" indent="-342900">
              <a:buAutoNum type="arabicPeriod"/>
            </a:pPr>
            <a:endParaRPr lang="en-NL" sz="2400" dirty="0"/>
          </a:p>
          <a:p>
            <a:pPr marL="342900" indent="-342900">
              <a:buAutoNum type="arabicPeriod"/>
            </a:pPr>
            <a:r>
              <a:rPr lang="en-NL" sz="2400" dirty="0"/>
              <a:t>Oke, stap 1 is gelukt. Wat nu?</a:t>
            </a:r>
          </a:p>
          <a:p>
            <a:pPr marL="342900" indent="-342900">
              <a:buAutoNum type="arabicPeriod"/>
            </a:pPr>
            <a:endParaRPr lang="en-NL" sz="2400" dirty="0"/>
          </a:p>
          <a:p>
            <a:pPr marL="342900" indent="-342900">
              <a:buAutoNum type="arabicPeriod"/>
            </a:pPr>
            <a:r>
              <a:rPr lang="en-NL" sz="2400" dirty="0"/>
              <a:t>Hoe ga je van een eerste gezellige kennismakingsbijeenkomst naar een duurzame, blijvende Community?</a:t>
            </a:r>
          </a:p>
        </p:txBody>
      </p:sp>
    </p:spTree>
    <p:extLst>
      <p:ext uri="{BB962C8B-B14F-4D97-AF65-F5344CB8AC3E}">
        <p14:creationId xmlns:p14="http://schemas.microsoft.com/office/powerpoint/2010/main" val="84561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713B755-F7BD-40D1-B7F3-79A69D4D3782}"/>
              </a:ext>
            </a:extLst>
          </p:cNvPr>
          <p:cNvSpPr txBox="1"/>
          <p:nvPr/>
        </p:nvSpPr>
        <p:spPr>
          <a:xfrm>
            <a:off x="1042988" y="769486"/>
            <a:ext cx="8539162" cy="658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ontwikkeling van de community ’s</a:t>
            </a:r>
            <a:endParaRPr lang="nl-N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F591FA-1CAC-4DBA-81DD-ECC9F966B9E1}"/>
              </a:ext>
            </a:extLst>
          </p:cNvPr>
          <p:cNvSpPr txBox="1"/>
          <p:nvPr/>
        </p:nvSpPr>
        <p:spPr>
          <a:xfrm>
            <a:off x="1042988" y="156793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Community building als een vak!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B7C03-198F-6949-8D09-47D861CE3B8C}"/>
              </a:ext>
            </a:extLst>
          </p:cNvPr>
          <p:cNvSpPr txBox="1"/>
          <p:nvPr/>
        </p:nvSpPr>
        <p:spPr>
          <a:xfrm>
            <a:off x="1042987" y="2380099"/>
            <a:ext cx="10154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NL" sz="2400" b="1" dirty="0"/>
              <a:t>Hoe krijg je mensen/bedrijven zo ver dat ze zich bij je Community willen aansluiten?</a:t>
            </a:r>
          </a:p>
          <a:p>
            <a:r>
              <a:rPr lang="en-NL" sz="2400" i="1" dirty="0"/>
              <a:t>	</a:t>
            </a:r>
            <a:r>
              <a:rPr lang="en-NL" sz="2400" b="1" i="1" dirty="0"/>
              <a:t>- Motivatie</a:t>
            </a:r>
          </a:p>
          <a:p>
            <a:r>
              <a:rPr lang="en-NL" sz="2400" b="1" i="1" dirty="0"/>
              <a:t>	- Party!cipatie!</a:t>
            </a:r>
          </a:p>
        </p:txBody>
      </p:sp>
    </p:spTree>
    <p:extLst>
      <p:ext uri="{BB962C8B-B14F-4D97-AF65-F5344CB8AC3E}">
        <p14:creationId xmlns:p14="http://schemas.microsoft.com/office/powerpoint/2010/main" val="69193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713B755-F7BD-40D1-B7F3-79A69D4D3782}"/>
              </a:ext>
            </a:extLst>
          </p:cNvPr>
          <p:cNvSpPr txBox="1"/>
          <p:nvPr/>
        </p:nvSpPr>
        <p:spPr>
          <a:xfrm>
            <a:off x="1042988" y="769486"/>
            <a:ext cx="8539162" cy="658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ontwikkeling van de community ’s</a:t>
            </a:r>
            <a:endParaRPr lang="nl-N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F591FA-1CAC-4DBA-81DD-ECC9F966B9E1}"/>
              </a:ext>
            </a:extLst>
          </p:cNvPr>
          <p:cNvSpPr txBox="1"/>
          <p:nvPr/>
        </p:nvSpPr>
        <p:spPr>
          <a:xfrm>
            <a:off x="1042988" y="156793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Community building als een vak!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B7C03-198F-6949-8D09-47D861CE3B8C}"/>
              </a:ext>
            </a:extLst>
          </p:cNvPr>
          <p:cNvSpPr txBox="1"/>
          <p:nvPr/>
        </p:nvSpPr>
        <p:spPr>
          <a:xfrm>
            <a:off x="1042987" y="2380099"/>
            <a:ext cx="101548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NL" sz="2400" b="1" dirty="0"/>
              <a:t>Hoe krijg je mensen/bedrijven zo ver dat ze zich bij je Community willen aansluiten?</a:t>
            </a:r>
          </a:p>
          <a:p>
            <a:r>
              <a:rPr lang="en-NL" sz="2400" i="1" dirty="0"/>
              <a:t>	</a:t>
            </a:r>
            <a:r>
              <a:rPr lang="en-NL" sz="2400" b="1" i="1" dirty="0"/>
              <a:t>- Motivatie: Opdrachtgever en Doelgroep</a:t>
            </a:r>
          </a:p>
          <a:p>
            <a:endParaRPr lang="en-NL" sz="2400" dirty="0"/>
          </a:p>
          <a:p>
            <a:r>
              <a:rPr lang="en-NL" sz="2400" dirty="0"/>
              <a:t>Je opdrachtgever heeft een bepaald inhoudelijk doel om een Community op te richten. Hij/zij wil iets bereiken en heeft daarbij een doelgroep voor ogen. Dat hebben jullie onderzocht.</a:t>
            </a:r>
          </a:p>
          <a:p>
            <a:endParaRPr lang="en-NL" sz="2400" dirty="0"/>
          </a:p>
          <a:p>
            <a:r>
              <a:rPr lang="en-NL" sz="2400" dirty="0"/>
              <a:t>Toch kan het ook zo zijn dat de doelgroep zelf nog een ander </a:t>
            </a:r>
            <a:r>
              <a:rPr lang="en-NL" sz="2400" i="1" u="sng" dirty="0"/>
              <a:t>eigen belang </a:t>
            </a:r>
            <a:r>
              <a:rPr lang="en-NL" sz="2400" dirty="0"/>
              <a:t>heeft om mee te doen. Hoe zit dat bij jullie doelgroep? Onderzoek dat!</a:t>
            </a:r>
          </a:p>
        </p:txBody>
      </p:sp>
    </p:spTree>
    <p:extLst>
      <p:ext uri="{BB962C8B-B14F-4D97-AF65-F5344CB8AC3E}">
        <p14:creationId xmlns:p14="http://schemas.microsoft.com/office/powerpoint/2010/main" val="1824292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713B755-F7BD-40D1-B7F3-79A69D4D3782}"/>
              </a:ext>
            </a:extLst>
          </p:cNvPr>
          <p:cNvSpPr txBox="1"/>
          <p:nvPr/>
        </p:nvSpPr>
        <p:spPr>
          <a:xfrm>
            <a:off x="1042988" y="769486"/>
            <a:ext cx="8539162" cy="658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ontwikkeling van de community ’s</a:t>
            </a:r>
            <a:endParaRPr lang="nl-N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F591FA-1CAC-4DBA-81DD-ECC9F966B9E1}"/>
              </a:ext>
            </a:extLst>
          </p:cNvPr>
          <p:cNvSpPr txBox="1"/>
          <p:nvPr/>
        </p:nvSpPr>
        <p:spPr>
          <a:xfrm>
            <a:off x="1042988" y="156793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Community building als een vak!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B7C03-198F-6949-8D09-47D861CE3B8C}"/>
              </a:ext>
            </a:extLst>
          </p:cNvPr>
          <p:cNvSpPr txBox="1"/>
          <p:nvPr/>
        </p:nvSpPr>
        <p:spPr>
          <a:xfrm>
            <a:off x="1042987" y="2380099"/>
            <a:ext cx="10154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NL" sz="2400" b="1" dirty="0"/>
              <a:t>Hoe krijg je mensen/bedrijven zo ver dat ze zich bij je Community willen aansluiten?</a:t>
            </a:r>
          </a:p>
          <a:p>
            <a:r>
              <a:rPr lang="en-NL" sz="2400" dirty="0"/>
              <a:t>	</a:t>
            </a:r>
            <a:r>
              <a:rPr lang="en-NL" sz="2400" b="1" i="1" dirty="0"/>
              <a:t>- Motivatie: Opdrachtgever en Doelgroep</a:t>
            </a:r>
          </a:p>
          <a:p>
            <a:r>
              <a:rPr lang="en-NL" sz="2400" b="1" i="1" dirty="0"/>
              <a:t>	- Party!cipatie!</a:t>
            </a:r>
          </a:p>
          <a:p>
            <a:endParaRPr lang="en-NL" sz="2400" dirty="0"/>
          </a:p>
          <a:p>
            <a:r>
              <a:rPr lang="en-NL" sz="2400" dirty="0"/>
              <a:t>Wanneer zijn mensen bereid om van de</a:t>
            </a:r>
          </a:p>
          <a:p>
            <a:r>
              <a:rPr lang="en-GB" sz="2400" dirty="0"/>
              <a:t>b</a:t>
            </a:r>
            <a:r>
              <a:rPr lang="en-NL" sz="2400" dirty="0"/>
              <a:t>ank af te komen om naar jullie bijeen-</a:t>
            </a:r>
          </a:p>
          <a:p>
            <a:r>
              <a:rPr lang="en-GB" sz="2400" dirty="0"/>
              <a:t>k</a:t>
            </a:r>
            <a:r>
              <a:rPr lang="en-NL" sz="2400" dirty="0"/>
              <a:t>omst te komen?</a:t>
            </a:r>
          </a:p>
        </p:txBody>
      </p:sp>
      <p:pic>
        <p:nvPicPr>
          <p:cNvPr id="6146" name="Picture 2" descr="Plof lekker op de bank: de leukste (kerst)films &amp; series op Netflix!">
            <a:extLst>
              <a:ext uri="{FF2B5EF4-FFF2-40B4-BE49-F238E27FC236}">
                <a16:creationId xmlns:a16="http://schemas.microsoft.com/office/drawing/2014/main" id="{A4A001C5-2FF6-514C-ACBC-26BA313F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2" y="3597661"/>
            <a:ext cx="5559972" cy="312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85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713B755-F7BD-40D1-B7F3-79A69D4D3782}"/>
              </a:ext>
            </a:extLst>
          </p:cNvPr>
          <p:cNvSpPr txBox="1"/>
          <p:nvPr/>
        </p:nvSpPr>
        <p:spPr>
          <a:xfrm>
            <a:off x="1042988" y="769486"/>
            <a:ext cx="8539162" cy="658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ontwikkeling van de community ’s</a:t>
            </a:r>
            <a:endParaRPr lang="nl-N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F591FA-1CAC-4DBA-81DD-ECC9F966B9E1}"/>
              </a:ext>
            </a:extLst>
          </p:cNvPr>
          <p:cNvSpPr txBox="1"/>
          <p:nvPr/>
        </p:nvSpPr>
        <p:spPr>
          <a:xfrm>
            <a:off x="1042988" y="156793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Community building als een vak!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B7C03-198F-6949-8D09-47D861CE3B8C}"/>
              </a:ext>
            </a:extLst>
          </p:cNvPr>
          <p:cNvSpPr txBox="1"/>
          <p:nvPr/>
        </p:nvSpPr>
        <p:spPr>
          <a:xfrm>
            <a:off x="1042987" y="2380099"/>
            <a:ext cx="10154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NL" sz="2400" b="1" dirty="0"/>
              <a:t>Hoe krijg je mensen/bedrijven zo ver dat ze zich bij je Community willen aansluiten?</a:t>
            </a:r>
          </a:p>
          <a:p>
            <a:r>
              <a:rPr lang="en-NL" sz="2400" b="1" dirty="0"/>
              <a:t>	- Motivatie: Opdrachtgever en Doelgroep</a:t>
            </a:r>
          </a:p>
          <a:p>
            <a:r>
              <a:rPr lang="en-NL" sz="2400" b="1" i="1" dirty="0"/>
              <a:t>	- Party!cipatie!</a:t>
            </a:r>
            <a:endParaRPr lang="en-NL" sz="2400" i="1" dirty="0"/>
          </a:p>
          <a:p>
            <a:endParaRPr lang="en-NL" sz="2400" dirty="0"/>
          </a:p>
          <a:p>
            <a:r>
              <a:rPr lang="en-NL" sz="2400" dirty="0"/>
              <a:t>Wanneer zijn mensen bereid om van de</a:t>
            </a:r>
          </a:p>
          <a:p>
            <a:r>
              <a:rPr lang="en-GB" sz="2400" dirty="0"/>
              <a:t>b</a:t>
            </a:r>
            <a:r>
              <a:rPr lang="en-NL" sz="2400" dirty="0"/>
              <a:t>ank af te komen om naar jullie bijeen-</a:t>
            </a:r>
          </a:p>
          <a:p>
            <a:r>
              <a:rPr lang="en-GB" sz="2400" dirty="0"/>
              <a:t>k</a:t>
            </a:r>
            <a:r>
              <a:rPr lang="en-NL" sz="2400" dirty="0"/>
              <a:t>omst te komen?</a:t>
            </a:r>
          </a:p>
        </p:txBody>
      </p:sp>
      <p:pic>
        <p:nvPicPr>
          <p:cNvPr id="6" name="Picture 2" descr="7 Signs You Are Actually A GIF | Thought Catalog">
            <a:extLst>
              <a:ext uri="{FF2B5EF4-FFF2-40B4-BE49-F238E27FC236}">
                <a16:creationId xmlns:a16="http://schemas.microsoft.com/office/drawing/2014/main" id="{9D0D6BDB-E52F-F140-A5EF-0AB9A90D6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20228"/>
            <a:ext cx="5970588" cy="29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19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4" descr="LPB Congres 2015 - Boukje Keijzer">
            <a:hlinkClick r:id="" action="ppaction://media"/>
            <a:extLst>
              <a:ext uri="{FF2B5EF4-FFF2-40B4-BE49-F238E27FC236}">
                <a16:creationId xmlns:a16="http://schemas.microsoft.com/office/drawing/2014/main" id="{B1BC4DEF-87E7-A746-B91E-FBC17144B0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22428" y="520505"/>
            <a:ext cx="9952715" cy="5623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D8AC85-1619-2D47-BD47-A5B5F801D44C}"/>
              </a:ext>
            </a:extLst>
          </p:cNvPr>
          <p:cNvSpPr txBox="1"/>
          <p:nvPr/>
        </p:nvSpPr>
        <p:spPr>
          <a:xfrm>
            <a:off x="2228193" y="6316717"/>
            <a:ext cx="984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https://www.7zebras.nl/contents/uploads/</a:t>
            </a:r>
            <a:r>
              <a:rPr lang="en-GB" dirty="0" err="1"/>
              <a:t>uitdagingen</a:t>
            </a:r>
            <a:r>
              <a:rPr lang="en-GB" dirty="0"/>
              <a:t>/6_7.7z-party-cipatieprincipes.pdf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8164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18E55895-A760-4EC3-B719-EF8BA85655D6}"/>
              </a:ext>
            </a:extLst>
          </p:cNvPr>
          <p:cNvSpPr txBox="1"/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kern="1200" dirty="0">
                <a:latin typeface="+mj-lt"/>
                <a:ea typeface="+mj-ea"/>
                <a:cs typeface="+mj-cs"/>
              </a:rPr>
              <a:t>Programma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8443651-A878-49EB-8DDE-151B647ED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8745"/>
            <a:ext cx="4351338" cy="4351338"/>
          </a:xfrm>
          <a:prstGeom prst="rect">
            <a:avLst/>
          </a:prstGeom>
          <a:noFill/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B10EEA2-F9EE-4E16-822F-F56714A7B0BF}"/>
              </a:ext>
            </a:extLst>
          </p:cNvPr>
          <p:cNvSpPr txBox="1"/>
          <p:nvPr/>
        </p:nvSpPr>
        <p:spPr bwMode="auto">
          <a:xfrm>
            <a:off x="6263640" y="1253331"/>
            <a:ext cx="5181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400" dirty="0">
                <a:effectLst/>
              </a:rPr>
              <a:t>Aftrap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nl-NL" sz="240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400" dirty="0">
                <a:effectLst/>
              </a:rPr>
              <a:t>De ontwikkeling van de community ’s  voor de langere termijn 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nl-NL" sz="240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400" dirty="0">
                <a:effectLst/>
              </a:rPr>
              <a:t>Aandacht voor projectbeschrijving 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nl-NL" sz="240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400" dirty="0">
                <a:effectLst/>
              </a:rPr>
              <a:t> Opstarten van de werving</a:t>
            </a:r>
            <a:endParaRPr lang="nl-NL" sz="2400" dirty="0"/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nl-NL" sz="240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400" dirty="0">
                <a:effectLst/>
              </a:rPr>
              <a:t>Maak een werkplanning en taakverdeling en deel die aan het einde van de les. 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nl-NL" sz="2400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400" dirty="0">
                <a:effectLst/>
              </a:rPr>
              <a:t>Helpdesk open! </a:t>
            </a:r>
          </a:p>
        </p:txBody>
      </p:sp>
    </p:spTree>
    <p:extLst>
      <p:ext uri="{BB962C8B-B14F-4D97-AF65-F5344CB8AC3E}">
        <p14:creationId xmlns:p14="http://schemas.microsoft.com/office/powerpoint/2010/main" val="3617128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713B755-F7BD-40D1-B7F3-79A69D4D3782}"/>
              </a:ext>
            </a:extLst>
          </p:cNvPr>
          <p:cNvSpPr txBox="1"/>
          <p:nvPr/>
        </p:nvSpPr>
        <p:spPr>
          <a:xfrm>
            <a:off x="1042988" y="769486"/>
            <a:ext cx="8539162" cy="658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ontwikkeling van de community ’s</a:t>
            </a:r>
            <a:endParaRPr lang="nl-N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F591FA-1CAC-4DBA-81DD-ECC9F966B9E1}"/>
              </a:ext>
            </a:extLst>
          </p:cNvPr>
          <p:cNvSpPr txBox="1"/>
          <p:nvPr/>
        </p:nvSpPr>
        <p:spPr>
          <a:xfrm>
            <a:off x="1042988" y="156793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Community building als een vak!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B7C03-198F-6949-8D09-47D861CE3B8C}"/>
              </a:ext>
            </a:extLst>
          </p:cNvPr>
          <p:cNvSpPr txBox="1"/>
          <p:nvPr/>
        </p:nvSpPr>
        <p:spPr>
          <a:xfrm>
            <a:off x="1042987" y="2380099"/>
            <a:ext cx="104658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b="1" dirty="0"/>
              <a:t>2. Oké. Stap 1 is gelukt! En nu?</a:t>
            </a:r>
          </a:p>
          <a:p>
            <a:endParaRPr lang="en-NL" sz="2400" dirty="0"/>
          </a:p>
          <a:p>
            <a:r>
              <a:rPr lang="en-NL" sz="2400" dirty="0"/>
              <a:t>Je hebt een eerste bijeenkomst georganiseerd. Het was gezellig en mensen waren enthousiast. En nu? Hoe bind je als opdrachtgever deze groep duurzaam en voor langere tijd aan je initiatief?</a:t>
            </a:r>
          </a:p>
          <a:p>
            <a:endParaRPr lang="en-NL" sz="2400" dirty="0"/>
          </a:p>
          <a:p>
            <a:pPr marL="342900" indent="-342900">
              <a:buFontTx/>
              <a:buChar char="-"/>
            </a:pPr>
            <a:r>
              <a:rPr lang="en-NL" sz="2400" dirty="0"/>
              <a:t>Zorg dat je van te voren nadenkt over het vervolg.</a:t>
            </a:r>
          </a:p>
          <a:p>
            <a:pPr marL="342900" indent="-342900">
              <a:buFontTx/>
              <a:buChar char="-"/>
            </a:pPr>
            <a:r>
              <a:rPr lang="en-NL" sz="2400" dirty="0"/>
              <a:t>Geef de deelnemers aan je eerste bijeenkomst een perspectief over het vervolg.</a:t>
            </a:r>
          </a:p>
          <a:p>
            <a:pPr marL="342900" indent="-342900">
              <a:buFontTx/>
              <a:buChar char="-"/>
            </a:pPr>
            <a:r>
              <a:rPr lang="en-NL" sz="2400" dirty="0"/>
              <a:t>Vraag aan de deelnemers wat zij zelf graag als vervolg zouden willen.</a:t>
            </a:r>
          </a:p>
          <a:p>
            <a:pPr marL="342900" indent="-342900">
              <a:buFontTx/>
              <a:buChar char="-"/>
            </a:pPr>
            <a:r>
              <a:rPr lang="en-NL" sz="2400" dirty="0"/>
              <a:t>Stuur de deelnemers (snel!) na de bijeenkomst een bericht/verslag/uitnodiging.</a:t>
            </a:r>
          </a:p>
        </p:txBody>
      </p:sp>
    </p:spTree>
    <p:extLst>
      <p:ext uri="{BB962C8B-B14F-4D97-AF65-F5344CB8AC3E}">
        <p14:creationId xmlns:p14="http://schemas.microsoft.com/office/powerpoint/2010/main" val="377842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713B755-F7BD-40D1-B7F3-79A69D4D3782}"/>
              </a:ext>
            </a:extLst>
          </p:cNvPr>
          <p:cNvSpPr txBox="1"/>
          <p:nvPr/>
        </p:nvSpPr>
        <p:spPr>
          <a:xfrm>
            <a:off x="1042988" y="769486"/>
            <a:ext cx="8539162" cy="658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ontwikkeling van de community ’s</a:t>
            </a:r>
            <a:endParaRPr lang="nl-N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F591FA-1CAC-4DBA-81DD-ECC9F966B9E1}"/>
              </a:ext>
            </a:extLst>
          </p:cNvPr>
          <p:cNvSpPr txBox="1"/>
          <p:nvPr/>
        </p:nvSpPr>
        <p:spPr>
          <a:xfrm>
            <a:off x="1042988" y="156793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Community building als een vak!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B7C03-198F-6949-8D09-47D861CE3B8C}"/>
              </a:ext>
            </a:extLst>
          </p:cNvPr>
          <p:cNvSpPr txBox="1"/>
          <p:nvPr/>
        </p:nvSpPr>
        <p:spPr>
          <a:xfrm>
            <a:off x="1042987" y="2380099"/>
            <a:ext cx="101505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400" b="1" dirty="0"/>
              <a:t>3. Hoe ga je van een eerste gezellige kennismakingsbijeenkomst naar een duurzame, blijvende Community?</a:t>
            </a:r>
          </a:p>
          <a:p>
            <a:endParaRPr lang="en-NL" sz="2400" dirty="0"/>
          </a:p>
          <a:p>
            <a:pPr marL="342900" indent="-342900">
              <a:buFontTx/>
              <a:buChar char="-"/>
            </a:pPr>
            <a:r>
              <a:rPr lang="en-NL" sz="2400" dirty="0"/>
              <a:t>De eerste bijeenkomst is pas het begin. Een duurzame blijvende community maak je door een echte (langdurige) verbinding te maken.</a:t>
            </a:r>
          </a:p>
          <a:p>
            <a:r>
              <a:rPr lang="en-GB" sz="2400" dirty="0">
                <a:hlinkClick r:id="rId3"/>
              </a:rPr>
              <a:t>https://tantenetty.nl/project/woensel-supertoll/</a:t>
            </a:r>
            <a:r>
              <a:rPr lang="en-GB" sz="2400" dirty="0"/>
              <a:t> </a:t>
            </a:r>
            <a:endParaRPr lang="en-NL" sz="2400" dirty="0"/>
          </a:p>
          <a:p>
            <a:pPr marL="342900" indent="-342900">
              <a:buFontTx/>
              <a:buChar char="-"/>
            </a:pPr>
            <a:r>
              <a:rPr lang="en-NL" sz="2400" dirty="0"/>
              <a:t>Ga ook op zoek naar “cadeautjes”. Wees daar allert op!</a:t>
            </a:r>
          </a:p>
          <a:p>
            <a:r>
              <a:rPr lang="en-GB" sz="2400" dirty="0"/>
              <a:t>V</a:t>
            </a:r>
            <a:r>
              <a:rPr lang="en-NL" sz="2400" dirty="0"/>
              <a:t>oorbeeld: 100 jaar woonwijk Loven en sociale cohesie</a:t>
            </a:r>
          </a:p>
          <a:p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423024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713B755-F7BD-40D1-B7F3-79A69D4D3782}"/>
              </a:ext>
            </a:extLst>
          </p:cNvPr>
          <p:cNvSpPr txBox="1"/>
          <p:nvPr/>
        </p:nvSpPr>
        <p:spPr>
          <a:xfrm>
            <a:off x="1042988" y="769486"/>
            <a:ext cx="8539162" cy="658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ontwikkeling van de community ’s</a:t>
            </a:r>
            <a:endParaRPr lang="nl-N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F591FA-1CAC-4DBA-81DD-ECC9F966B9E1}"/>
              </a:ext>
            </a:extLst>
          </p:cNvPr>
          <p:cNvSpPr txBox="1"/>
          <p:nvPr/>
        </p:nvSpPr>
        <p:spPr>
          <a:xfrm>
            <a:off x="1042988" y="156793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Community building als een vak!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B7C03-198F-6949-8D09-47D861CE3B8C}"/>
              </a:ext>
            </a:extLst>
          </p:cNvPr>
          <p:cNvSpPr txBox="1"/>
          <p:nvPr/>
        </p:nvSpPr>
        <p:spPr>
          <a:xfrm>
            <a:off x="1042988" y="2434842"/>
            <a:ext cx="5872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NL" sz="2400" dirty="0"/>
              <a:t>Hoe krijg je mensen/bedrijven zo ver dat ze zich bij je Community willen aansluiten?</a:t>
            </a:r>
          </a:p>
          <a:p>
            <a:pPr marL="342900" indent="-342900">
              <a:buAutoNum type="arabicPeriod"/>
            </a:pPr>
            <a:endParaRPr lang="en-NL" sz="2400" dirty="0"/>
          </a:p>
          <a:p>
            <a:pPr marL="342900" indent="-342900">
              <a:buAutoNum type="arabicPeriod"/>
            </a:pPr>
            <a:r>
              <a:rPr lang="en-NL" sz="2400" dirty="0"/>
              <a:t>Oke, stap 1 is gelukt. Wat nu?</a:t>
            </a:r>
          </a:p>
          <a:p>
            <a:pPr marL="342900" indent="-342900">
              <a:buAutoNum type="arabicPeriod"/>
            </a:pPr>
            <a:endParaRPr lang="en-NL" sz="2400" dirty="0"/>
          </a:p>
          <a:p>
            <a:pPr marL="342900" indent="-342900">
              <a:buAutoNum type="arabicPeriod"/>
            </a:pPr>
            <a:endParaRPr lang="en-NL" sz="2400" dirty="0"/>
          </a:p>
          <a:p>
            <a:pPr marL="342900" indent="-342900">
              <a:buAutoNum type="arabicPeriod"/>
            </a:pPr>
            <a:r>
              <a:rPr lang="en-NL" sz="2400" dirty="0"/>
              <a:t>Hoe ga je van een eerste gezellige kennismakingsbijeenkomst naar een duurzame, blijvende Community?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D31FD2-81CA-7C4E-9D02-30F5C67291DD}"/>
              </a:ext>
            </a:extLst>
          </p:cNvPr>
          <p:cNvSpPr txBox="1"/>
          <p:nvPr/>
        </p:nvSpPr>
        <p:spPr>
          <a:xfrm>
            <a:off x="6915807" y="2434842"/>
            <a:ext cx="4750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NL" sz="2400" dirty="0"/>
              <a:t>Richt je op een gemeenschappelijk doel.</a:t>
            </a:r>
          </a:p>
          <a:p>
            <a:pPr marL="342900" indent="-342900">
              <a:buFontTx/>
              <a:buChar char="-"/>
            </a:pPr>
            <a:r>
              <a:rPr lang="en-NL" sz="2400" dirty="0"/>
              <a:t>Maak het aantrekkelijk (party!)</a:t>
            </a:r>
          </a:p>
          <a:p>
            <a:pPr marL="342900" indent="-342900">
              <a:buFontTx/>
              <a:buChar char="-"/>
            </a:pPr>
            <a:endParaRPr lang="en-NL" sz="2400" dirty="0"/>
          </a:p>
          <a:p>
            <a:pPr marL="342900" indent="-342900">
              <a:buFontTx/>
              <a:buChar char="-"/>
            </a:pPr>
            <a:r>
              <a:rPr lang="en-NL" sz="2400" dirty="0"/>
              <a:t>Zorg voor een duidelijk vervolg.</a:t>
            </a:r>
          </a:p>
          <a:p>
            <a:pPr marL="342900" indent="-342900">
              <a:buFontTx/>
              <a:buChar char="-"/>
            </a:pPr>
            <a:endParaRPr lang="en-NL" sz="2400" dirty="0"/>
          </a:p>
          <a:p>
            <a:pPr marL="342900" indent="-342900">
              <a:buFontTx/>
              <a:buChar char="-"/>
            </a:pPr>
            <a:r>
              <a:rPr lang="en-NL" sz="2400" dirty="0"/>
              <a:t>Maak écht verbinding (dat kost tijd!)</a:t>
            </a:r>
          </a:p>
          <a:p>
            <a:pPr marL="342900" indent="-342900">
              <a:buFontTx/>
              <a:buChar char="-"/>
            </a:pPr>
            <a:r>
              <a:rPr lang="en-NL" sz="2400" dirty="0"/>
              <a:t>Blijf allert op veranderingen en kadootjes!</a:t>
            </a:r>
          </a:p>
        </p:txBody>
      </p:sp>
    </p:spTree>
    <p:extLst>
      <p:ext uri="{BB962C8B-B14F-4D97-AF65-F5344CB8AC3E}">
        <p14:creationId xmlns:p14="http://schemas.microsoft.com/office/powerpoint/2010/main" val="285168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713B755-F7BD-40D1-B7F3-79A69D4D3782}"/>
              </a:ext>
            </a:extLst>
          </p:cNvPr>
          <p:cNvSpPr txBox="1"/>
          <p:nvPr/>
        </p:nvSpPr>
        <p:spPr>
          <a:xfrm>
            <a:off x="1042988" y="769486"/>
            <a:ext cx="8539162" cy="658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ontwikkeling van de community ’s</a:t>
            </a:r>
            <a:endParaRPr lang="nl-N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F591FA-1CAC-4DBA-81DD-ECC9F966B9E1}"/>
              </a:ext>
            </a:extLst>
          </p:cNvPr>
          <p:cNvSpPr txBox="1"/>
          <p:nvPr/>
        </p:nvSpPr>
        <p:spPr>
          <a:xfrm>
            <a:off x="1042988" y="156793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Community building als een vak! </a:t>
            </a:r>
          </a:p>
        </p:txBody>
      </p:sp>
      <p:pic>
        <p:nvPicPr>
          <p:cNvPr id="8194" name="Picture 2" descr="Any Questions 1Gif GIFs - Get the best GIF on GIPHY">
            <a:extLst>
              <a:ext uri="{FF2B5EF4-FFF2-40B4-BE49-F238E27FC236}">
                <a16:creationId xmlns:a16="http://schemas.microsoft.com/office/drawing/2014/main" id="{34690673-94F2-2A45-8D16-86593414E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65" y="2407526"/>
            <a:ext cx="63246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34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6CBB90-863C-41E7-ABE4-490852175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263" y="739775"/>
            <a:ext cx="6172200" cy="4873625"/>
          </a:xfrm>
        </p:spPr>
        <p:txBody>
          <a:bodyPr/>
          <a:lstStyle/>
          <a:p>
            <a:pPr marL="0" indent="0">
              <a:buNone/>
            </a:pPr>
            <a:r>
              <a:rPr lang="nl-NL" sz="6600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Vragen? </a:t>
            </a:r>
          </a:p>
        </p:txBody>
      </p:sp>
    </p:spTree>
    <p:extLst>
      <p:ext uri="{BB962C8B-B14F-4D97-AF65-F5344CB8AC3E}">
        <p14:creationId xmlns:p14="http://schemas.microsoft.com/office/powerpoint/2010/main" val="2862495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1A511A5-1D6F-4F44-95C2-4A842AC91247}"/>
              </a:ext>
            </a:extLst>
          </p:cNvPr>
          <p:cNvSpPr txBox="1"/>
          <p:nvPr/>
        </p:nvSpPr>
        <p:spPr>
          <a:xfrm>
            <a:off x="973455" y="691565"/>
            <a:ext cx="101041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600" dirty="0"/>
              <a:t>De projectbeschrijving</a:t>
            </a:r>
            <a:r>
              <a:rPr lang="nl-NL" sz="2800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88F73DF-95E7-4B03-8D60-BBC49724445D}"/>
              </a:ext>
            </a:extLst>
          </p:cNvPr>
          <p:cNvSpPr txBox="1"/>
          <p:nvPr/>
        </p:nvSpPr>
        <p:spPr>
          <a:xfrm>
            <a:off x="973455" y="2321302"/>
            <a:ext cx="476059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Aanleiding en projectdoel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Projectorganisatie en kwaliteitsbewaking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Projectactiviteiten en fasering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Desk- en field research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Betrokken thema’s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Stakeholders: krachtenveldanalyse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Stakeholders: </a:t>
            </a:r>
            <a:r>
              <a:rPr lang="nl-NL" dirty="0" err="1"/>
              <a:t>doelgroepanalyse</a:t>
            </a:r>
            <a:r>
              <a:rPr lang="nl-NL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Communicatieplan en werving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Draaiboek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Binden van de doelgroep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Kosten/baten analyse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8F27A26-3655-49BB-9F86-9673880A55FB}"/>
              </a:ext>
            </a:extLst>
          </p:cNvPr>
          <p:cNvSpPr txBox="1"/>
          <p:nvPr/>
        </p:nvSpPr>
        <p:spPr>
          <a:xfrm>
            <a:off x="973455" y="1859637"/>
            <a:ext cx="389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Beoordelingsformulier:</a:t>
            </a:r>
          </a:p>
        </p:txBody>
      </p:sp>
      <p:sp>
        <p:nvSpPr>
          <p:cNvPr id="11" name="Rechteraccolade 10">
            <a:extLst>
              <a:ext uri="{FF2B5EF4-FFF2-40B4-BE49-F238E27FC236}">
                <a16:creationId xmlns:a16="http://schemas.microsoft.com/office/drawing/2014/main" id="{F23004B7-96FB-4A3C-84B8-8344FDB4AB94}"/>
              </a:ext>
            </a:extLst>
          </p:cNvPr>
          <p:cNvSpPr/>
          <p:nvPr/>
        </p:nvSpPr>
        <p:spPr>
          <a:xfrm>
            <a:off x="5372102" y="2254627"/>
            <a:ext cx="1085850" cy="3003173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BE27CE0-B90B-454C-BD51-F3D7BB68A4F4}"/>
              </a:ext>
            </a:extLst>
          </p:cNvPr>
          <p:cNvSpPr txBox="1"/>
          <p:nvPr/>
        </p:nvSpPr>
        <p:spPr>
          <a:xfrm>
            <a:off x="6960873" y="2017275"/>
            <a:ext cx="37547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We hebben ondertussen aan alle onderdelen lessen besteed! </a:t>
            </a:r>
          </a:p>
          <a:p>
            <a:endParaRPr lang="nl-NL" sz="2000" b="1" dirty="0"/>
          </a:p>
          <a:p>
            <a:r>
              <a:rPr lang="nl-NL" sz="2000" b="1" dirty="0"/>
              <a:t>NIET ALLES HOEFT NOG AF!</a:t>
            </a:r>
          </a:p>
          <a:p>
            <a:endParaRPr lang="nl-NL" sz="2000" b="1" dirty="0"/>
          </a:p>
          <a:p>
            <a:r>
              <a:rPr lang="nl-NL" sz="2000" b="1" dirty="0"/>
              <a:t>Maar maak wel de komende week een opzet van de hoofdstukken.</a:t>
            </a:r>
          </a:p>
          <a:p>
            <a:endParaRPr lang="nl-NL" sz="2000" b="1" dirty="0"/>
          </a:p>
          <a:p>
            <a:r>
              <a:rPr lang="nl-NL" sz="2000" b="1" dirty="0"/>
              <a:t>Dan weer je wat er al klaar is en waar nog werk nodig is! </a:t>
            </a:r>
          </a:p>
        </p:txBody>
      </p:sp>
    </p:spTree>
    <p:extLst>
      <p:ext uri="{BB962C8B-B14F-4D97-AF65-F5344CB8AC3E}">
        <p14:creationId xmlns:p14="http://schemas.microsoft.com/office/powerpoint/2010/main" val="10448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C630572-D5F0-4DE0-A2B5-29BCC46E4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3" t="26250" r="19140" b="14028"/>
          <a:stretch/>
        </p:blipFill>
        <p:spPr>
          <a:xfrm>
            <a:off x="844550" y="1479352"/>
            <a:ext cx="7486651" cy="4095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C1F5ED7-71F9-4244-9B27-8653470D3A49}"/>
              </a:ext>
            </a:extLst>
          </p:cNvPr>
          <p:cNvSpPr txBox="1"/>
          <p:nvPr/>
        </p:nvSpPr>
        <p:spPr>
          <a:xfrm>
            <a:off x="844550" y="867249"/>
            <a:ext cx="649922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Voor we gaan beoordelen is er echter deze checklist: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5453FD4-5190-4ACD-ADE2-0EF508464445}"/>
              </a:ext>
            </a:extLst>
          </p:cNvPr>
          <p:cNvSpPr txBox="1"/>
          <p:nvPr/>
        </p:nvSpPr>
        <p:spPr>
          <a:xfrm>
            <a:off x="8782050" y="1382972"/>
            <a:ext cx="30861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Maak dus een eigen inhoudsopgave met daarin de onderdelen uit het beoordelingsformulier &amp; de onderdelen uit deze checklist!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0499CE9-F7A1-4767-B62F-4EA6FD60690B}"/>
              </a:ext>
            </a:extLst>
          </p:cNvPr>
          <p:cNvSpPr txBox="1"/>
          <p:nvPr/>
        </p:nvSpPr>
        <p:spPr>
          <a:xfrm>
            <a:off x="8782050" y="4556463"/>
            <a:ext cx="300037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Dit verslag gaat ook naar de opdrachtgever &gt; </a:t>
            </a:r>
          </a:p>
          <a:p>
            <a:r>
              <a:rPr lang="nl-NL" sz="2000" dirty="0"/>
              <a:t>professioneel taalgebruik! </a:t>
            </a:r>
          </a:p>
        </p:txBody>
      </p:sp>
    </p:spTree>
    <p:extLst>
      <p:ext uri="{BB962C8B-B14F-4D97-AF65-F5344CB8AC3E}">
        <p14:creationId xmlns:p14="http://schemas.microsoft.com/office/powerpoint/2010/main" val="177941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7D61B82-9B55-4938-AA8D-0E26F4D641B6}"/>
              </a:ext>
            </a:extLst>
          </p:cNvPr>
          <p:cNvSpPr txBox="1"/>
          <p:nvPr/>
        </p:nvSpPr>
        <p:spPr>
          <a:xfrm>
            <a:off x="1142999" y="701090"/>
            <a:ext cx="98774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600" dirty="0"/>
              <a:t>Opstarten van de werving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86EC27-F46C-4832-AA7D-860D0A9C2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29036" r="19334" b="34519"/>
          <a:stretch/>
        </p:blipFill>
        <p:spPr>
          <a:xfrm>
            <a:off x="1414145" y="1940560"/>
            <a:ext cx="9907074" cy="334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B5C7FC53-67A1-4903-B42B-299EB63BF358}"/>
              </a:ext>
            </a:extLst>
          </p:cNvPr>
          <p:cNvSpPr/>
          <p:nvPr/>
        </p:nvSpPr>
        <p:spPr>
          <a:xfrm>
            <a:off x="2875280" y="2886075"/>
            <a:ext cx="5323840" cy="240220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3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797E04-5045-4A09-AC8F-3CC1BAE1E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299743"/>
              </p:ext>
            </p:extLst>
          </p:nvPr>
        </p:nvGraphicFramePr>
        <p:xfrm>
          <a:off x="485776" y="428626"/>
          <a:ext cx="11020424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6572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CBA84E2-B9CF-4B49-88CF-6F4405EC7E26}"/>
              </a:ext>
            </a:extLst>
          </p:cNvPr>
          <p:cNvSpPr txBox="1"/>
          <p:nvPr/>
        </p:nvSpPr>
        <p:spPr bwMode="auto">
          <a:xfrm>
            <a:off x="716280" y="355600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kern="1200">
                <a:latin typeface="+mj-lt"/>
                <a:ea typeface="+mj-ea"/>
                <a:cs typeface="+mj-cs"/>
              </a:rPr>
              <a:t>Aan het werk!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10882E-CFF6-4EFD-BA40-17D1E2D0C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7715" r="-3" b="22895"/>
          <a:stretch/>
        </p:blipFill>
        <p:spPr>
          <a:xfrm>
            <a:off x="716280" y="1398905"/>
            <a:ext cx="5181600" cy="3579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03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Projectmanagement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570005"/>
            <a:ext cx="3111908" cy="2377720"/>
          </a:xfrm>
        </p:spPr>
        <p:txBody>
          <a:bodyPr/>
          <a:lstStyle/>
          <a:p>
            <a:pPr marL="0" indent="0">
              <a:buNone/>
            </a:pPr>
            <a:r>
              <a:rPr lang="nl-NL" sz="1400" b="1"/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 Research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/>
              <a:t>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Conflicten en belangen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Gedragsbeïnvloeding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4" y="1712880"/>
            <a:ext cx="5246833" cy="27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Projectfasering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089292"/>
              </p:ext>
            </p:extLst>
          </p:nvPr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8567F43-76B2-4654-94EB-D95B3437F3C7}"/>
              </a:ext>
            </a:extLst>
          </p:cNvPr>
          <p:cNvSpPr txBox="1"/>
          <p:nvPr/>
        </p:nvSpPr>
        <p:spPr>
          <a:xfrm>
            <a:off x="1004887" y="1624809"/>
            <a:ext cx="9482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Maak een werkplanning en taakverdeling en deel die aan het einde van de les. </a:t>
            </a:r>
          </a:p>
          <a:p>
            <a:r>
              <a:rPr lang="nl-NL" dirty="0"/>
              <a:t>Doel is aantal producten vrijdag af te hebben: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C416B9A-AD25-46AC-B2D7-01CCCFC37873}"/>
              </a:ext>
            </a:extLst>
          </p:cNvPr>
          <p:cNvSpPr txBox="1"/>
          <p:nvPr/>
        </p:nvSpPr>
        <p:spPr>
          <a:xfrm>
            <a:off x="1004887" y="2599904"/>
            <a:ext cx="61055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1.Deadline 1 LA 2 Krachtenveldanalyse</a:t>
            </a:r>
          </a:p>
          <a:p>
            <a:r>
              <a:rPr lang="nl-NL" dirty="0"/>
              <a:t>2.Projectbeschrijving opzet t/m 8</a:t>
            </a:r>
          </a:p>
          <a:p>
            <a:r>
              <a:rPr lang="nl-NL" dirty="0"/>
              <a:t>3.Uitnodiging voor opdrachtgever</a:t>
            </a:r>
          </a:p>
          <a:p>
            <a:r>
              <a:rPr lang="nl-NL" dirty="0"/>
              <a:t>4.Draaiboek definitiever versie </a:t>
            </a:r>
          </a:p>
          <a:p>
            <a:r>
              <a:rPr lang="nl-NL" dirty="0"/>
              <a:t>5.Platform gevonden en tekst klaar staan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86A5628-E9B7-4342-B03E-8938F9DC8669}"/>
              </a:ext>
            </a:extLst>
          </p:cNvPr>
          <p:cNvSpPr txBox="1"/>
          <p:nvPr/>
        </p:nvSpPr>
        <p:spPr bwMode="auto">
          <a:xfrm>
            <a:off x="1004887" y="480109"/>
            <a:ext cx="11129044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000" dirty="0">
                <a:latin typeface="+mj-lt"/>
                <a:ea typeface="+mj-ea"/>
                <a:cs typeface="+mj-cs"/>
              </a:rPr>
              <a:t>De werkplanning en taakverdeling:</a:t>
            </a:r>
            <a:endParaRPr lang="nl-NL" sz="4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9B7ACB-0B1E-48C2-84CB-982DB4C1DD97}"/>
              </a:ext>
            </a:extLst>
          </p:cNvPr>
          <p:cNvSpPr txBox="1"/>
          <p:nvPr/>
        </p:nvSpPr>
        <p:spPr>
          <a:xfrm>
            <a:off x="1004887" y="4405996"/>
            <a:ext cx="509587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Deze week dus veel ruimte om zelfstandig aan het werk te gaan in de groepen; gebruik die planning voor jezelf én voor de begeleiding door de docenten!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395A7AA-71C7-49DB-A7C1-FD6B68DEF4E7}"/>
              </a:ext>
            </a:extLst>
          </p:cNvPr>
          <p:cNvSpPr txBox="1"/>
          <p:nvPr/>
        </p:nvSpPr>
        <p:spPr>
          <a:xfrm>
            <a:off x="8863013" y="1076410"/>
            <a:ext cx="298783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nl-NL" b="1" dirty="0"/>
              <a:t>Vrijdag</a:t>
            </a:r>
          </a:p>
          <a:p>
            <a:endParaRPr lang="nl-NL" dirty="0"/>
          </a:p>
          <a:p>
            <a:r>
              <a:rPr lang="nl-NL" dirty="0"/>
              <a:t>Aftrap van de dag.</a:t>
            </a:r>
          </a:p>
          <a:p>
            <a:endParaRPr lang="nl-NL" dirty="0"/>
          </a:p>
          <a:p>
            <a:r>
              <a:rPr lang="nl-NL" dirty="0"/>
              <a:t>Daarna zelfstandig werken:</a:t>
            </a:r>
          </a:p>
          <a:p>
            <a:r>
              <a:rPr lang="nl-NL" dirty="0"/>
              <a:t>- uitrollen werving  </a:t>
            </a:r>
          </a:p>
          <a:p>
            <a:r>
              <a:rPr lang="nl-NL" dirty="0"/>
              <a:t>- </a:t>
            </a:r>
            <a:r>
              <a:rPr lang="nl-NL" dirty="0" err="1"/>
              <a:t>LA’s</a:t>
            </a:r>
            <a:r>
              <a:rPr lang="nl-NL" dirty="0"/>
              <a:t> </a:t>
            </a:r>
          </a:p>
          <a:p>
            <a:r>
              <a:rPr lang="nl-NL" dirty="0"/>
              <a:t>- voorbereidingen bijeenkomst </a:t>
            </a:r>
          </a:p>
          <a:p>
            <a:r>
              <a:rPr lang="nl-NL" dirty="0"/>
              <a:t>- projectbeschrijving (schrijf mee met de fases en hou beoordelingsformulier erbij).</a:t>
            </a:r>
          </a:p>
          <a:p>
            <a:endParaRPr lang="nl-NL" dirty="0"/>
          </a:p>
          <a:p>
            <a:r>
              <a:rPr lang="nl-NL" b="1" dirty="0"/>
              <a:t>Docenten alle groepen langs voor check op samenwerking</a:t>
            </a:r>
            <a:r>
              <a:rPr lang="nl-NL" dirty="0"/>
              <a:t>. </a:t>
            </a: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F9ABDBA1-D972-4758-8695-5C03394B3CC7}"/>
              </a:ext>
            </a:extLst>
          </p:cNvPr>
          <p:cNvSpPr/>
          <p:nvPr/>
        </p:nvSpPr>
        <p:spPr>
          <a:xfrm>
            <a:off x="5745955" y="2819539"/>
            <a:ext cx="2655095" cy="36181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5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7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2793716-226D-4F03-8BF1-67D7AF547D60}"/>
              </a:ext>
            </a:extLst>
          </p:cNvPr>
          <p:cNvSpPr txBox="1"/>
          <p:nvPr/>
        </p:nvSpPr>
        <p:spPr bwMode="auto">
          <a:xfrm>
            <a:off x="836612" y="300355"/>
            <a:ext cx="3932237" cy="93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R="0" lvl="0" defTabSz="914400" fontAlgn="base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Helpdesk open!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5C0B8E3-0C59-4D50-9253-93F59891C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88" y="1363521"/>
            <a:ext cx="5154612" cy="3648770"/>
          </a:xfrm>
          <a:prstGeom prst="rect">
            <a:avLst/>
          </a:prstGeom>
          <a:noFill/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CD99FAD-1FEF-40F7-BD11-5FAD4CBACCD7}"/>
              </a:ext>
            </a:extLst>
          </p:cNvPr>
          <p:cNvSpPr txBox="1"/>
          <p:nvPr/>
        </p:nvSpPr>
        <p:spPr>
          <a:xfrm>
            <a:off x="8372474" y="2985806"/>
            <a:ext cx="294481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Werkplanning voor deze week incl. de taakverdeling opslaan in je eigen kanaal op Teams uiterlijk 14.45 uur vandaag!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5579CF0-04ED-4DB3-A1B3-D557C2A1E571}"/>
              </a:ext>
            </a:extLst>
          </p:cNvPr>
          <p:cNvSpPr txBox="1"/>
          <p:nvPr/>
        </p:nvSpPr>
        <p:spPr>
          <a:xfrm>
            <a:off x="8372475" y="647700"/>
            <a:ext cx="294481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Zoek met je groep een plek op om te werken (op 1,5 meter afstand van elkaar!)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25AAB4D-6883-4ED1-A48E-FB076953A7B9}"/>
              </a:ext>
            </a:extLst>
          </p:cNvPr>
          <p:cNvSpPr txBox="1"/>
          <p:nvPr/>
        </p:nvSpPr>
        <p:spPr>
          <a:xfrm>
            <a:off x="8372474" y="1922179"/>
            <a:ext cx="29448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Wij zitten aan de hoge tafels bij de trap; de helpdesk </a:t>
            </a:r>
            <a:r>
              <a:rPr lang="nl-NL" dirty="0">
                <a:sym typeface="Wingdings" panose="05000000000000000000" pitchFamily="2" charset="2"/>
              </a:rPr>
              <a:t> 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96E7F7B-627F-4CE5-9B15-578007E6901E}"/>
              </a:ext>
            </a:extLst>
          </p:cNvPr>
          <p:cNvSpPr txBox="1"/>
          <p:nvPr/>
        </p:nvSpPr>
        <p:spPr>
          <a:xfrm>
            <a:off x="8372474" y="4847375"/>
            <a:ext cx="294481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Geen centrale afronding vandaag; om 14.45 is de les afgelopen.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8162435-9597-4BC4-BA42-B33850BBBAC1}"/>
              </a:ext>
            </a:extLst>
          </p:cNvPr>
          <p:cNvSpPr txBox="1"/>
          <p:nvPr/>
        </p:nvSpPr>
        <p:spPr>
          <a:xfrm>
            <a:off x="941387" y="5136117"/>
            <a:ext cx="63642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https://encrypted-tbn0.gstatic.com/images?q=tbn:ANd9GcTBUbK2QPL_z43Z1hVmXIlPRUSehfg-pxQSkQ&amp;usqp=CAU</a:t>
            </a:r>
            <a:r>
              <a:rPr lang="nl-NL" dirty="0"/>
              <a:t>  muziekje! </a:t>
            </a:r>
          </a:p>
        </p:txBody>
      </p:sp>
    </p:spTree>
    <p:extLst>
      <p:ext uri="{BB962C8B-B14F-4D97-AF65-F5344CB8AC3E}">
        <p14:creationId xmlns:p14="http://schemas.microsoft.com/office/powerpoint/2010/main" val="5761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0948014-A18F-40DA-814C-27B645DD25FA}"/>
              </a:ext>
            </a:extLst>
          </p:cNvPr>
          <p:cNvSpPr txBox="1"/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kern="1200" dirty="0">
                <a:latin typeface="+mj-lt"/>
                <a:ea typeface="+mj-ea"/>
                <a:cs typeface="+mj-cs"/>
              </a:rPr>
              <a:t>Aftrap met aantal belangrijke mededingen!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43C780-7C94-4136-8929-B3AB3D88F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67357"/>
            <a:ext cx="5181600" cy="3667874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D041458-1E06-4B6D-839F-D173093D4F75}"/>
              </a:ext>
            </a:extLst>
          </p:cNvPr>
          <p:cNvSpPr txBox="1"/>
          <p:nvPr/>
        </p:nvSpPr>
        <p:spPr bwMode="auto">
          <a:xfrm>
            <a:off x="6172202" y="2167357"/>
            <a:ext cx="5181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800" dirty="0"/>
              <a:t>Go en NO GO voor communicatie naar buiten </a:t>
            </a:r>
          </a:p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800" dirty="0"/>
              <a:t>Bijeenkomst live en online</a:t>
            </a:r>
          </a:p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800" dirty="0"/>
              <a:t>Aftrap fase 3</a:t>
            </a:r>
          </a:p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800" dirty="0"/>
              <a:t>Toelichting van de werkwijze van deze week: veel zelfstandigheid. </a:t>
            </a:r>
          </a:p>
        </p:txBody>
      </p:sp>
    </p:spTree>
    <p:extLst>
      <p:ext uri="{BB962C8B-B14F-4D97-AF65-F5344CB8AC3E}">
        <p14:creationId xmlns:p14="http://schemas.microsoft.com/office/powerpoint/2010/main" val="308355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F6A064FC-BF6A-4ADC-8523-B64865707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78647"/>
              </p:ext>
            </p:extLst>
          </p:nvPr>
        </p:nvGraphicFramePr>
        <p:xfrm>
          <a:off x="738188" y="854826"/>
          <a:ext cx="5186362" cy="4134772"/>
        </p:xfrm>
        <a:graphic>
          <a:graphicData uri="http://schemas.openxmlformats.org/drawingml/2006/table">
            <a:tbl>
              <a:tblPr/>
              <a:tblGrid>
                <a:gridCol w="5186362">
                  <a:extLst>
                    <a:ext uri="{9D8B030D-6E8A-4147-A177-3AD203B41FA5}">
                      <a16:colId xmlns:a16="http://schemas.microsoft.com/office/drawing/2014/main" val="2988226403"/>
                    </a:ext>
                  </a:extLst>
                </a:gridCol>
              </a:tblGrid>
              <a:tr h="1155824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Groep 5 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van Bas, Luna, Lody, Björn en Madelief S  </a:t>
                      </a:r>
                      <a:r>
                        <a:rPr lang="nl-NL" sz="2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NOGO</a:t>
                      </a:r>
                      <a:endParaRPr lang="nl-NL" sz="2400" b="0" i="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sz="24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Groep 6 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van Mathijn, Loek, Nick, Florieke, Milou, Pim en Thomas C </a:t>
                      </a:r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nl-NL" sz="24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NOGO?</a:t>
                      </a:r>
                      <a:endParaRPr lang="nl-NL" sz="2400" b="1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992" marR="50992" marT="25496" marB="25496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227615"/>
                  </a:ext>
                </a:extLst>
              </a:tr>
              <a:tr h="47592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Groep 2 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van Maartje, Bente, </a:t>
                      </a:r>
                      <a:r>
                        <a:rPr lang="nl-NL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Davide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 Malika en Kim d L  </a:t>
                      </a:r>
                      <a:r>
                        <a:rPr lang="nl-NL" sz="24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  <a:endParaRPr lang="nl-NL" sz="2400" b="1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992" marR="50992" marT="25496" marB="25496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418513"/>
                  </a:ext>
                </a:extLst>
              </a:tr>
              <a:tr h="475928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Groep 4 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van Amy, Lobke, Nikki, Isabelle en Lieke der K    </a:t>
                      </a:r>
                      <a:r>
                        <a:rPr lang="nl-NL" sz="24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  <a:endParaRPr lang="nl-NL" sz="2400" b="1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0992" marR="50992" marT="25496" marB="25496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740829"/>
                  </a:ext>
                </a:extLst>
              </a:tr>
              <a:tr h="560915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Groep 8 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van Eline, Britt, Ruben, Niels, Ivar, Geerte  </a:t>
                      </a:r>
                      <a:r>
                        <a:rPr lang="nl-NL" sz="24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  <a:endParaRPr lang="nl-NL" sz="2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992" marR="50992" marT="25496" marB="25496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240101"/>
                  </a:ext>
                </a:extLst>
              </a:tr>
              <a:tr h="560915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Groep 3 </a:t>
                      </a:r>
                      <a:r>
                        <a:rPr lang="nl-NL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van Noah, Jimmy, Reinier, Gijs Kroot, Gijs de Kort </a:t>
                      </a:r>
                      <a:r>
                        <a:rPr lang="nl-NL" sz="24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  <a:endParaRPr lang="nl-NL" sz="2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992" marR="50992" marT="25496" marB="25496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677572"/>
                  </a:ext>
                </a:extLst>
              </a:tr>
              <a:tr h="851854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Groep 10 </a:t>
                      </a:r>
                      <a:r>
                        <a:rPr lang="fi-FI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van Rosa, Ankie, Charlotte, Marit, Suus </a:t>
                      </a:r>
                      <a:r>
                        <a:rPr lang="fi-FI" sz="14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  </a:t>
                      </a:r>
                      <a:r>
                        <a:rPr lang="nl-NL" sz="240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  <a:endParaRPr lang="fi-FI" sz="2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992" marR="50992" marT="25496" marB="25496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130504"/>
                  </a:ext>
                </a:extLst>
              </a:tr>
            </a:tbl>
          </a:graphicData>
        </a:graphic>
      </p:graphicFrame>
      <p:sp>
        <p:nvSpPr>
          <p:cNvPr id="12" name="Tekstvak 11">
            <a:extLst>
              <a:ext uri="{FF2B5EF4-FFF2-40B4-BE49-F238E27FC236}">
                <a16:creationId xmlns:a16="http://schemas.microsoft.com/office/drawing/2014/main" id="{5CEC243A-B711-4863-AD3C-1C8345054F32}"/>
              </a:ext>
            </a:extLst>
          </p:cNvPr>
          <p:cNvSpPr txBox="1"/>
          <p:nvPr/>
        </p:nvSpPr>
        <p:spPr>
          <a:xfrm>
            <a:off x="6167438" y="889813"/>
            <a:ext cx="5186362" cy="3262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nl-NL" sz="1400" dirty="0"/>
          </a:p>
          <a:p>
            <a:pPr algn="l" rtl="0" fontAlgn="base"/>
            <a:r>
              <a:rPr lang="nl-NL" sz="1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Groep 1 </a:t>
            </a:r>
            <a:r>
              <a:rPr lang="nl-NL" sz="1400" b="0" i="0" dirty="0">
                <a:effectLst/>
                <a:latin typeface="Calibri" panose="020F0502020204030204" pitchFamily="34" charset="0"/>
              </a:rPr>
              <a:t>van Lieke J, Maud, Febe,  Beau, Inge en Madelief </a:t>
            </a:r>
            <a:r>
              <a:rPr lang="nl-NL" sz="1400" b="0" i="0" dirty="0" err="1">
                <a:effectLst/>
                <a:latin typeface="Calibri" panose="020F0502020204030204" pitchFamily="34" charset="0"/>
              </a:rPr>
              <a:t>vd</a:t>
            </a:r>
            <a:r>
              <a:rPr lang="nl-NL" sz="1400" b="0" i="0" dirty="0">
                <a:effectLst/>
                <a:latin typeface="Calibri" panose="020F0502020204030204" pitchFamily="34" charset="0"/>
              </a:rPr>
              <a:t> S </a:t>
            </a:r>
            <a:r>
              <a:rPr lang="nl-NL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GO</a:t>
            </a:r>
            <a:r>
              <a:rPr lang="nl-NL" sz="1400" b="0" i="0" dirty="0">
                <a:effectLst/>
                <a:latin typeface="Calibri" panose="020F0502020204030204" pitchFamily="34" charset="0"/>
              </a:rPr>
              <a:t> </a:t>
            </a:r>
            <a:endParaRPr lang="nl-NL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1400" b="0" i="0" dirty="0">
                <a:effectLst/>
                <a:latin typeface="Calibri" panose="020F0502020204030204" pitchFamily="34" charset="0"/>
              </a:rPr>
              <a:t> </a:t>
            </a:r>
            <a:endParaRPr lang="nl-NL" sz="1400" b="0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1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Groep 7 </a:t>
            </a:r>
            <a:r>
              <a:rPr lang="nl-NL" sz="1400" b="0" i="0" dirty="0">
                <a:effectLst/>
                <a:latin typeface="Calibri" panose="020F0502020204030204" pitchFamily="34" charset="0"/>
              </a:rPr>
              <a:t>van Job, Daan, Yord en Lars </a:t>
            </a:r>
            <a:r>
              <a:rPr lang="nl-NL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GO</a:t>
            </a:r>
            <a:endParaRPr lang="nl-NL" sz="2400" b="1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endParaRPr lang="nl-NL" sz="1400" dirty="0"/>
          </a:p>
          <a:p>
            <a:r>
              <a:rPr lang="nl-NL" sz="1400" dirty="0">
                <a:solidFill>
                  <a:srgbClr val="FF0000"/>
                </a:solidFill>
              </a:rPr>
              <a:t>Groep 11  </a:t>
            </a:r>
            <a:r>
              <a:rPr lang="nl-NL" sz="1400" dirty="0"/>
              <a:t>Gaya, Pippie, Martijn, Jikke  </a:t>
            </a:r>
            <a:r>
              <a:rPr lang="nl-NL" sz="2400" b="1" dirty="0">
                <a:solidFill>
                  <a:srgbClr val="FF0000"/>
                </a:solidFill>
              </a:rPr>
              <a:t>GO </a:t>
            </a:r>
          </a:p>
          <a:p>
            <a:endParaRPr lang="nl-NL" sz="1400" dirty="0"/>
          </a:p>
          <a:p>
            <a:r>
              <a:rPr lang="nl-NL" sz="1400" dirty="0">
                <a:solidFill>
                  <a:srgbClr val="FF0000"/>
                </a:solidFill>
              </a:rPr>
              <a:t>Groep 12 van </a:t>
            </a:r>
            <a:r>
              <a:rPr lang="nl-NL" sz="1400" dirty="0"/>
              <a:t>Bibi, </a:t>
            </a:r>
            <a:r>
              <a:rPr lang="nl-NL" sz="1400" dirty="0" err="1"/>
              <a:t>Lyes</a:t>
            </a:r>
            <a:r>
              <a:rPr lang="nl-NL" sz="1400" dirty="0"/>
              <a:t>, Fiene, Lucas en Max. </a:t>
            </a:r>
            <a:r>
              <a:rPr lang="nl-NL" sz="2400" b="1" dirty="0">
                <a:solidFill>
                  <a:srgbClr val="FF0000"/>
                </a:solidFill>
              </a:rPr>
              <a:t>GO  </a:t>
            </a:r>
          </a:p>
          <a:p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830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1B8E9FC-FCDE-440C-A69D-1BCDD2FEDF56}"/>
              </a:ext>
            </a:extLst>
          </p:cNvPr>
          <p:cNvSpPr txBox="1"/>
          <p:nvPr/>
        </p:nvSpPr>
        <p:spPr>
          <a:xfrm>
            <a:off x="1019174" y="750064"/>
            <a:ext cx="8056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Fase</a:t>
            </a:r>
            <a:r>
              <a:rPr lang="nl-NL" sz="3200" dirty="0"/>
              <a:t> </a:t>
            </a:r>
            <a:r>
              <a:rPr lang="nl-NL" sz="4400" dirty="0"/>
              <a:t>3</a:t>
            </a:r>
            <a:endParaRPr lang="nl-NL" sz="3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F9B8D5-7887-4F28-9A10-3364321F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642" y="235085"/>
            <a:ext cx="6309598" cy="586091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4012FF2-1ECA-43D9-B853-2458B1A8E864}"/>
              </a:ext>
            </a:extLst>
          </p:cNvPr>
          <p:cNvSpPr txBox="1"/>
          <p:nvPr/>
        </p:nvSpPr>
        <p:spPr>
          <a:xfrm>
            <a:off x="1019174" y="1660088"/>
            <a:ext cx="6226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Fase 3 = week 5 t/m 7 van het IBS </a:t>
            </a:r>
          </a:p>
          <a:p>
            <a:endParaRPr lang="nl-NL" sz="2000" dirty="0"/>
          </a:p>
          <a:p>
            <a:r>
              <a:rPr lang="nl-NL" sz="2000" dirty="0"/>
              <a:t>Na de uitvoering van de bijeenkomst </a:t>
            </a:r>
          </a:p>
          <a:p>
            <a:r>
              <a:rPr lang="nl-NL" sz="2000" dirty="0"/>
              <a:t>start fase 4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E125B24-095F-4E69-B550-E5BD78A35BDC}"/>
              </a:ext>
            </a:extLst>
          </p:cNvPr>
          <p:cNvSpPr txBox="1"/>
          <p:nvPr/>
        </p:nvSpPr>
        <p:spPr>
          <a:xfrm>
            <a:off x="1019174" y="3264693"/>
            <a:ext cx="40862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Voorbereiding van alle tools en starten met de werving van de deelnemers aan de  bijeenkomt</a:t>
            </a:r>
          </a:p>
          <a:p>
            <a:endParaRPr lang="nl-NL" sz="2000" dirty="0"/>
          </a:p>
          <a:p>
            <a:r>
              <a:rPr lang="nl-NL" sz="2000" dirty="0"/>
              <a:t>Die is in week 7 </a:t>
            </a:r>
          </a:p>
          <a:p>
            <a:endParaRPr lang="nl-NL" sz="2000" dirty="0"/>
          </a:p>
          <a:p>
            <a:r>
              <a:rPr lang="nl-NL" sz="2000" dirty="0"/>
              <a:t>Die mensen zijn de leden van de community</a:t>
            </a:r>
          </a:p>
        </p:txBody>
      </p:sp>
    </p:spTree>
    <p:extLst>
      <p:ext uri="{BB962C8B-B14F-4D97-AF65-F5344CB8AC3E}">
        <p14:creationId xmlns:p14="http://schemas.microsoft.com/office/powerpoint/2010/main" val="38889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F41FC-E40C-4333-A45F-97CEDE68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solidFill>
                  <a:schemeClr val="accent6"/>
                </a:solidFill>
                <a:cs typeface="Calibri Light"/>
              </a:rPr>
              <a:t>Live of online?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2667F2-92E5-426A-98A7-802206699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cs typeface="Calibri"/>
              </a:rPr>
              <a:t>Laat ons vandaag weten wat jullie opdrachtgever wil! 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1BEA47-C230-44ED-8BCD-A5F038839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42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05E4B5F-AAE0-4D15-8C17-30F4777239D1}"/>
              </a:ext>
            </a:extLst>
          </p:cNvPr>
          <p:cNvSpPr txBox="1"/>
          <p:nvPr/>
        </p:nvSpPr>
        <p:spPr>
          <a:xfrm>
            <a:off x="521953" y="1522805"/>
            <a:ext cx="11456565" cy="4974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Fase 1 - </a:t>
            </a:r>
            <a:r>
              <a:rPr lang="nl-NL" sz="2000" b="1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initiatief</a:t>
            </a:r>
            <a:r>
              <a:rPr lang="nl-NL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: </a:t>
            </a:r>
            <a:r>
              <a:rPr lang="nl-NL" sz="2000" dirty="0">
                <a:latin typeface="Calibri"/>
                <a:ea typeface="Calibri" panose="020F0502020204030204" pitchFamily="34" charset="0"/>
                <a:cs typeface="Times New Roman"/>
              </a:rPr>
              <a:t>	</a:t>
            </a:r>
            <a:r>
              <a:rPr lang="nl-NL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week 1, 2: opdracht verkennen, onderzoek op inhoud/thema &amp; onderzoek 				naar doelgroep voor de community + LA 1</a:t>
            </a:r>
            <a:r>
              <a:rPr lang="nl-NL" sz="2000" dirty="0">
                <a:latin typeface="Calibri"/>
                <a:ea typeface="Calibri" panose="020F0502020204030204" pitchFamily="34" charset="0"/>
                <a:cs typeface="Times New Roman"/>
              </a:rPr>
              <a:t> + samenwerkingsovereenkomst. 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2 - </a:t>
            </a:r>
            <a:r>
              <a:rPr lang="nl-N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uitwerken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week 3, 4: 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moet er allemaal gebeuren: actielijstjes maken en 					uitvoeren volgens een planningen, draaiboek maken voor de bijeenkomst = 				alle voorbereiding voor de uitvoering van de werving en bijeenkomst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LA 2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3 -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uitvoeren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week 5, 6, 7  uitvoeren van de werving en verder voorbereiden van de 					bijeenkomst in week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4 </a:t>
            </a:r>
            <a:r>
              <a:rPr lang="nl-NL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nl-N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evalueren/overdragen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8 en 9: evalueren bijeenkomst en verwerken in projectbeschrijving en 					wensenkaart maken. </a:t>
            </a:r>
            <a:b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E3E1014-6B11-45CB-BDB4-41F5EB73F4DB}"/>
              </a:ext>
            </a:extLst>
          </p:cNvPr>
          <p:cNvSpPr txBox="1"/>
          <p:nvPr/>
        </p:nvSpPr>
        <p:spPr bwMode="auto">
          <a:xfrm>
            <a:off x="436228" y="197242"/>
            <a:ext cx="11129044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000" dirty="0">
                <a:latin typeface="+mj-lt"/>
                <a:ea typeface="+mj-ea"/>
                <a:cs typeface="+mj-cs"/>
              </a:rPr>
              <a:t>Planning voor project De Community verbonden: </a:t>
            </a:r>
            <a:endParaRPr lang="nl-NL" sz="4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A6FA6E3-DD40-4668-8EB0-AA6FE6C1785B}"/>
              </a:ext>
            </a:extLst>
          </p:cNvPr>
          <p:cNvSpPr/>
          <p:nvPr/>
        </p:nvSpPr>
        <p:spPr>
          <a:xfrm>
            <a:off x="213482" y="4010024"/>
            <a:ext cx="11542290" cy="117157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8342AD8-0FC8-41BE-B98E-980AEFD5F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16" b="900"/>
          <a:stretch/>
        </p:blipFill>
        <p:spPr>
          <a:xfrm>
            <a:off x="1752600" y="2970505"/>
            <a:ext cx="8020050" cy="1817703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71D2B7E6-AEAC-4B7B-8303-C789AA0D4809}"/>
              </a:ext>
            </a:extLst>
          </p:cNvPr>
          <p:cNvSpPr/>
          <p:nvPr/>
        </p:nvSpPr>
        <p:spPr>
          <a:xfrm>
            <a:off x="2124075" y="3879356"/>
            <a:ext cx="5295900" cy="100012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6092549-5652-4C50-8397-80CBC67A6203}"/>
              </a:ext>
            </a:extLst>
          </p:cNvPr>
          <p:cNvSpPr txBox="1"/>
          <p:nvPr/>
        </p:nvSpPr>
        <p:spPr bwMode="auto">
          <a:xfrm>
            <a:off x="531478" y="616342"/>
            <a:ext cx="11129044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000" dirty="0">
                <a:latin typeface="+mj-lt"/>
                <a:ea typeface="+mj-ea"/>
                <a:cs typeface="+mj-cs"/>
              </a:rPr>
              <a:t>Beoordelingsformulier: </a:t>
            </a:r>
            <a:endParaRPr lang="nl-NL" sz="40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71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DA27D3-B895-4661-B4C5-A2FACA9140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2D11E1-95A6-4379-8E72-C961AD846B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BAD33-744A-4A40-A18C-07F2533F6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1812</Words>
  <Application>Microsoft Office PowerPoint</Application>
  <PresentationFormat>Breedbeeld</PresentationFormat>
  <Paragraphs>281</Paragraphs>
  <Slides>31</Slides>
  <Notes>20</Notes>
  <HiddenSlides>0</HiddenSlides>
  <MMClips>1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31</vt:i4>
      </vt:variant>
    </vt:vector>
  </HeadingPairs>
  <TitlesOfParts>
    <vt:vector size="33" baseType="lpstr">
      <vt:lpstr>Kantoorthema</vt:lpstr>
      <vt:lpstr>Thema1</vt:lpstr>
      <vt:lpstr>PowerPoint-presentatie</vt:lpstr>
      <vt:lpstr>PowerPoint-presentatie</vt:lpstr>
      <vt:lpstr>Projectmanagement</vt:lpstr>
      <vt:lpstr>PowerPoint-presentatie</vt:lpstr>
      <vt:lpstr>PowerPoint-presentatie</vt:lpstr>
      <vt:lpstr>PowerPoint-presentatie</vt:lpstr>
      <vt:lpstr>Live of online?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Pascalle Cup</cp:lastModifiedBy>
  <cp:revision>23</cp:revision>
  <dcterms:created xsi:type="dcterms:W3CDTF">2021-03-07T12:12:48Z</dcterms:created>
  <dcterms:modified xsi:type="dcterms:W3CDTF">2021-03-08T09:25:12Z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